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15"/>
  </p:notesMasterIdLst>
  <p:sldIdLst>
    <p:sldId id="404" r:id="rId5"/>
    <p:sldId id="411" r:id="rId6"/>
    <p:sldId id="412" r:id="rId7"/>
    <p:sldId id="409" r:id="rId8"/>
    <p:sldId id="405" r:id="rId9"/>
    <p:sldId id="406" r:id="rId10"/>
    <p:sldId id="413" r:id="rId11"/>
    <p:sldId id="407" r:id="rId12"/>
    <p:sldId id="414" r:id="rId13"/>
    <p:sldId id="408" r:id="rId14"/>
  </p:sldIdLst>
  <p:sldSz cx="6858000" cy="9906000" type="A4"/>
  <p:notesSz cx="6858000" cy="9144000"/>
  <p:photoAlbum showCaptions="1" layout="2pic"/>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BDDD4-3315-45CA-A78D-92E36E62ACA2}" v="25" dt="2023-09-01T14:12:07.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90" d="100"/>
          <a:sy n="190" d="100"/>
        </p:scale>
        <p:origin x="702" y="-51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5E0E29-6394-4D06-9341-16F670425D8F}" type="datetimeFigureOut">
              <a:rPr lang="en-ZA" smtClean="0"/>
              <a:t>2024/03/04</a:t>
            </a:fld>
            <a:endParaRPr lang="en-ZA"/>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0B252-0D3A-4DB0-AB8C-170E29B01AD9}" type="slidenum">
              <a:rPr lang="en-ZA" smtClean="0"/>
              <a:t>‹#›</a:t>
            </a:fld>
            <a:endParaRPr lang="en-ZA"/>
          </a:p>
        </p:txBody>
      </p:sp>
    </p:spTree>
    <p:extLst>
      <p:ext uri="{BB962C8B-B14F-4D97-AF65-F5344CB8AC3E}">
        <p14:creationId xmlns:p14="http://schemas.microsoft.com/office/powerpoint/2010/main" val="2149359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1</a:t>
            </a:fld>
            <a:endParaRPr lang="en-ZA"/>
          </a:p>
        </p:txBody>
      </p:sp>
    </p:spTree>
    <p:extLst>
      <p:ext uri="{BB962C8B-B14F-4D97-AF65-F5344CB8AC3E}">
        <p14:creationId xmlns:p14="http://schemas.microsoft.com/office/powerpoint/2010/main" val="663046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10</a:t>
            </a:fld>
            <a:endParaRPr lang="en-ZA"/>
          </a:p>
        </p:txBody>
      </p:sp>
    </p:spTree>
    <p:extLst>
      <p:ext uri="{BB962C8B-B14F-4D97-AF65-F5344CB8AC3E}">
        <p14:creationId xmlns:p14="http://schemas.microsoft.com/office/powerpoint/2010/main" val="3077222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2</a:t>
            </a:fld>
            <a:endParaRPr lang="en-ZA"/>
          </a:p>
        </p:txBody>
      </p:sp>
    </p:spTree>
    <p:extLst>
      <p:ext uri="{BB962C8B-B14F-4D97-AF65-F5344CB8AC3E}">
        <p14:creationId xmlns:p14="http://schemas.microsoft.com/office/powerpoint/2010/main" val="875753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3</a:t>
            </a:fld>
            <a:endParaRPr lang="en-ZA"/>
          </a:p>
        </p:txBody>
      </p:sp>
    </p:spTree>
    <p:extLst>
      <p:ext uri="{BB962C8B-B14F-4D97-AF65-F5344CB8AC3E}">
        <p14:creationId xmlns:p14="http://schemas.microsoft.com/office/powerpoint/2010/main" val="590908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4</a:t>
            </a:fld>
            <a:endParaRPr lang="en-ZA"/>
          </a:p>
        </p:txBody>
      </p:sp>
    </p:spTree>
    <p:extLst>
      <p:ext uri="{BB962C8B-B14F-4D97-AF65-F5344CB8AC3E}">
        <p14:creationId xmlns:p14="http://schemas.microsoft.com/office/powerpoint/2010/main" val="3104336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5</a:t>
            </a:fld>
            <a:endParaRPr lang="en-ZA"/>
          </a:p>
        </p:txBody>
      </p:sp>
    </p:spTree>
    <p:extLst>
      <p:ext uri="{BB962C8B-B14F-4D97-AF65-F5344CB8AC3E}">
        <p14:creationId xmlns:p14="http://schemas.microsoft.com/office/powerpoint/2010/main" val="3194766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6</a:t>
            </a:fld>
            <a:endParaRPr lang="en-ZA"/>
          </a:p>
        </p:txBody>
      </p:sp>
    </p:spTree>
    <p:extLst>
      <p:ext uri="{BB962C8B-B14F-4D97-AF65-F5344CB8AC3E}">
        <p14:creationId xmlns:p14="http://schemas.microsoft.com/office/powerpoint/2010/main" val="357833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7</a:t>
            </a:fld>
            <a:endParaRPr lang="en-ZA"/>
          </a:p>
        </p:txBody>
      </p:sp>
    </p:spTree>
    <p:extLst>
      <p:ext uri="{BB962C8B-B14F-4D97-AF65-F5344CB8AC3E}">
        <p14:creationId xmlns:p14="http://schemas.microsoft.com/office/powerpoint/2010/main" val="3081822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8</a:t>
            </a:fld>
            <a:endParaRPr lang="en-ZA"/>
          </a:p>
        </p:txBody>
      </p:sp>
    </p:spTree>
    <p:extLst>
      <p:ext uri="{BB962C8B-B14F-4D97-AF65-F5344CB8AC3E}">
        <p14:creationId xmlns:p14="http://schemas.microsoft.com/office/powerpoint/2010/main" val="1077414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9</a:t>
            </a:fld>
            <a:endParaRPr lang="en-ZA"/>
          </a:p>
        </p:txBody>
      </p:sp>
    </p:spTree>
    <p:extLst>
      <p:ext uri="{BB962C8B-B14F-4D97-AF65-F5344CB8AC3E}">
        <p14:creationId xmlns:p14="http://schemas.microsoft.com/office/powerpoint/2010/main" val="113331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243676-0E3F-4850-8674-276C40FA76CC}" type="datetime1">
              <a:rPr lang="en-ZA" smtClean="0"/>
              <a:t>2024/03/04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465256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E405DE-B2AA-48F6-90DD-4BD38B156FC2}" type="datetime1">
              <a:rPr lang="en-ZA" smtClean="0"/>
              <a:t>2024/03/04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394232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4126A-B664-4EC1-A568-17CF3052CAFA}" type="datetime1">
              <a:rPr lang="en-ZA" smtClean="0"/>
              <a:t>2024/03/04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922267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96FDAC-C780-4279-9A56-F958F3C967E1}" type="datetime1">
              <a:rPr lang="en-ZA" smtClean="0"/>
              <a:t>2024/03/04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4269733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37F98-8156-43E1-AD13-6790857D17A7}" type="datetime1">
              <a:rPr lang="en-ZA" smtClean="0"/>
              <a:t>2024/03/04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62876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6A774C-702F-42EE-92F2-C27B85058D3E}" type="datetime1">
              <a:rPr lang="en-ZA" smtClean="0"/>
              <a:t>2024/03/04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894828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3976C7-D73E-4FED-B694-390055E15D51}" type="datetime1">
              <a:rPr lang="en-ZA" smtClean="0"/>
              <a:t>2024/03/04</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826819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E08CA1-0334-4CB0-94AF-38602A92B86D}" type="datetime1">
              <a:rPr lang="en-ZA" smtClean="0"/>
              <a:t>2024/03/04</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654738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5E54B-F17C-4793-BAE7-55EE3BBFAAF0}" type="datetime1">
              <a:rPr lang="en-ZA" smtClean="0"/>
              <a:t>2024/03/04</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544399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AD4123E-E3A2-4CDE-8F0E-0C1897698B56}" type="datetime1">
              <a:rPr lang="en-ZA" smtClean="0"/>
              <a:t>2024/03/04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849664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6FC0BC7-CE51-41E3-9E05-E19C8583984A}" type="datetime1">
              <a:rPr lang="en-ZA" smtClean="0"/>
              <a:t>2024/03/04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10280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7134211-BCD7-431E-8972-4604D057DBDE}" type="datetime1">
              <a:rPr lang="en-ZA" smtClean="0"/>
              <a:t>2024/03/04</a:t>
            </a:fld>
            <a:endParaRPr lang="en-Z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5044301-A1B2-435E-A6DE-19AB1A2D1CB7}" type="slidenum">
              <a:rPr lang="en-ZA" smtClean="0"/>
              <a:t>‹#›</a:t>
            </a:fld>
            <a:endParaRPr lang="en-ZA"/>
          </a:p>
        </p:txBody>
      </p:sp>
    </p:spTree>
    <p:extLst>
      <p:ext uri="{BB962C8B-B14F-4D97-AF65-F5344CB8AC3E}">
        <p14:creationId xmlns:p14="http://schemas.microsoft.com/office/powerpoint/2010/main" val="290020665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E6E8EB-35C3-48DB-BD6D-EADB2CC3DAA3}"/>
              </a:ext>
            </a:extLst>
          </p:cNvPr>
          <p:cNvPicPr>
            <a:picLocks noChangeAspect="1"/>
          </p:cNvPicPr>
          <p:nvPr/>
        </p:nvPicPr>
        <p:blipFill>
          <a:blip r:embed="rId3"/>
          <a:stretch>
            <a:fillRect/>
          </a:stretch>
        </p:blipFill>
        <p:spPr>
          <a:xfrm>
            <a:off x="0"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88927" y="9598375"/>
            <a:ext cx="664311" cy="307625"/>
          </a:xfrm>
        </p:spPr>
        <p:txBody>
          <a:bodyPr/>
          <a:lstStyle/>
          <a:p>
            <a:fld id="{95044301-A1B2-435E-A6DE-19AB1A2D1CB7}" type="slidenum">
              <a:rPr lang="en-ZA" sz="1200" smtClean="0">
                <a:solidFill>
                  <a:schemeClr val="tx1"/>
                </a:solidFill>
                <a:latin typeface="Tahoma" panose="020B0604030504040204" pitchFamily="34" charset="0"/>
                <a:ea typeface="Tahoma" panose="020B0604030504040204" pitchFamily="34" charset="0"/>
                <a:cs typeface="Tahoma" panose="020B0604030504040204" pitchFamily="34" charset="0"/>
              </a:rPr>
              <a:t>1</a:t>
            </a:fld>
            <a:r>
              <a:rPr lang="en-ZA" sz="1200" dirty="0">
                <a:solidFill>
                  <a:schemeClr val="tx1"/>
                </a:solidFill>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0032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15 February 2024</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111 Cypress Way, Mitchells Plain</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Jeffrey Mfini</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572429"/>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a:t>
            </a:r>
            <a:r>
              <a:rPr lang="en-ZA" sz="12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ZA" sz="1200" b="1" dirty="0">
                <a:latin typeface="Tahoma" panose="020B0604030504040204" pitchFamily="34" charset="0"/>
                <a:ea typeface="Tahoma" panose="020B0604030504040204" pitchFamily="34" charset="0"/>
                <a:cs typeface="Tahoma" panose="020B0604030504040204" pitchFamily="34" charset="0"/>
              </a:rPr>
              <a:t>1: </a:t>
            </a:r>
            <a:r>
              <a:rPr lang="en-ZA" sz="1200" dirty="0">
                <a:latin typeface="Tahoma" panose="020B0604030504040204" pitchFamily="34" charset="0"/>
                <a:ea typeface="Tahoma" panose="020B0604030504040204" pitchFamily="34" charset="0"/>
                <a:cs typeface="Tahoma" panose="020B0604030504040204" pitchFamily="34" charset="0"/>
              </a:rPr>
              <a:t>Showing the brown Pitbull seen in Photographic Evidence A. The Pitbull still has nursing puppies and appears to be heavily pregnant again. Note the dog’s coarse coat which can be a sign of poor condition. </a:t>
            </a:r>
          </a:p>
        </p:txBody>
      </p:sp>
    </p:spTree>
    <p:extLst>
      <p:ext uri="{BB962C8B-B14F-4D97-AF65-F5344CB8AC3E}">
        <p14:creationId xmlns:p14="http://schemas.microsoft.com/office/powerpoint/2010/main" val="4275755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C391-0654-41DA-8E68-A0B4FA897657}"/>
              </a:ext>
            </a:extLst>
          </p:cNvPr>
          <p:cNvPicPr>
            <a:picLocks noChangeAspect="1"/>
          </p:cNvPicPr>
          <p:nvPr/>
        </p:nvPicPr>
        <p:blipFill>
          <a:blip r:embed="rId3"/>
          <a:stretch>
            <a:fillRect/>
          </a:stretch>
        </p:blipFill>
        <p:spPr>
          <a:xfrm>
            <a:off x="-4762"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055113" y="9598375"/>
            <a:ext cx="798126" cy="307625"/>
          </a:xfrm>
        </p:spPr>
        <p:txBody>
          <a:bodyPr/>
          <a:lstStyle/>
          <a:p>
            <a:fld id="{95044301-A1B2-435E-A6DE-19AB1A2D1CB7}" type="slidenum">
              <a:rPr lang="en-ZA" sz="1200" smtClean="0">
                <a:solidFill>
                  <a:schemeClr val="tx1"/>
                </a:solidFill>
                <a:latin typeface="Tahoma" panose="020B0604030504040204" pitchFamily="34" charset="0"/>
                <a:ea typeface="Tahoma" panose="020B0604030504040204" pitchFamily="34" charset="0"/>
                <a:cs typeface="Tahoma" panose="020B0604030504040204" pitchFamily="34" charset="0"/>
              </a:rPr>
              <a:t>10</a:t>
            </a:fld>
            <a:r>
              <a:rPr lang="en-ZA" sz="1200" dirty="0">
                <a:solidFill>
                  <a:schemeClr val="tx1"/>
                </a:solidFill>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0032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15 February 2024</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111 Cypress Way, Mitchells Plain</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Jeffrey Mfini</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4762" y="8382000"/>
            <a:ext cx="6857999" cy="448833"/>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10: </a:t>
            </a:r>
            <a:r>
              <a:rPr lang="en-ZA" sz="1200" dirty="0">
                <a:latin typeface="Tahoma" panose="020B0604030504040204" pitchFamily="34" charset="0"/>
                <a:ea typeface="Tahoma" panose="020B0604030504040204" pitchFamily="34" charset="0"/>
                <a:cs typeface="Tahoma" panose="020B0604030504040204" pitchFamily="34" charset="0"/>
              </a:rPr>
              <a:t>Showing the rough coat </a:t>
            </a:r>
            <a:r>
              <a:rPr lang="en-ZA" sz="1200">
                <a:latin typeface="Tahoma" panose="020B0604030504040204" pitchFamily="34" charset="0"/>
                <a:ea typeface="Tahoma" panose="020B0604030504040204" pitchFamily="34" charset="0"/>
                <a:cs typeface="Tahoma" panose="020B0604030504040204" pitchFamily="34" charset="0"/>
              </a:rPr>
              <a:t>and pale </a:t>
            </a:r>
            <a:r>
              <a:rPr lang="en-ZA" sz="1200" dirty="0">
                <a:latin typeface="Tahoma" panose="020B0604030504040204" pitchFamily="34" charset="0"/>
                <a:ea typeface="Tahoma" panose="020B0604030504040204" pitchFamily="34" charset="0"/>
                <a:cs typeface="Tahoma" panose="020B0604030504040204" pitchFamily="34" charset="0"/>
              </a:rPr>
              <a:t>membranes of the sickly kitten seen in Photograph 9. Note the flea dirt in the kitten’s ear and by its nose. </a:t>
            </a:r>
          </a:p>
        </p:txBody>
      </p:sp>
    </p:spTree>
    <p:extLst>
      <p:ext uri="{BB962C8B-B14F-4D97-AF65-F5344CB8AC3E}">
        <p14:creationId xmlns:p14="http://schemas.microsoft.com/office/powerpoint/2010/main" val="1712983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0A8DBA-8BD9-47F1-ABD8-EF3C396351C4}"/>
              </a:ext>
            </a:extLst>
          </p:cNvPr>
          <p:cNvPicPr>
            <a:picLocks noChangeAspect="1"/>
          </p:cNvPicPr>
          <p:nvPr/>
        </p:nvPicPr>
        <p:blipFill>
          <a:blip r:embed="rId3"/>
          <a:stretch>
            <a:fillRect/>
          </a:stretch>
        </p:blipFill>
        <p:spPr>
          <a:xfrm>
            <a:off x="-4762"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44323" y="9598375"/>
            <a:ext cx="708916" cy="307625"/>
          </a:xfrm>
        </p:spPr>
        <p:txBody>
          <a:bodyPr/>
          <a:lstStyle/>
          <a:p>
            <a:fld id="{95044301-A1B2-435E-A6DE-19AB1A2D1CB7}" type="slidenum">
              <a:rPr lang="en-ZA" sz="1200" smtClean="0">
                <a:solidFill>
                  <a:schemeClr val="tx1"/>
                </a:solidFill>
                <a:latin typeface="Tahoma" panose="020B0604030504040204" pitchFamily="34" charset="0"/>
                <a:ea typeface="Tahoma" panose="020B0604030504040204" pitchFamily="34" charset="0"/>
                <a:cs typeface="Tahoma" panose="020B0604030504040204" pitchFamily="34" charset="0"/>
              </a:rPr>
              <a:t>2</a:t>
            </a:fld>
            <a:r>
              <a:rPr lang="en-ZA" sz="1200" dirty="0">
                <a:solidFill>
                  <a:schemeClr val="tx1"/>
                </a:solidFill>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0032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15 February 2024</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111 Cypress Way, Mitchells Plain</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Jeffrey Mfini</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4667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2: </a:t>
            </a:r>
            <a:r>
              <a:rPr lang="en-ZA" sz="1200" dirty="0">
                <a:latin typeface="Tahoma" panose="020B0604030504040204" pitchFamily="34" charset="0"/>
                <a:ea typeface="Tahoma" panose="020B0604030504040204" pitchFamily="34" charset="0"/>
                <a:cs typeface="Tahoma" panose="020B0604030504040204" pitchFamily="34" charset="0"/>
              </a:rPr>
              <a:t>Showing the white and black dog seen in Photographic Evidence B. The dog is tethered among rubble. Note the area and rubble is wet from the rain.  </a:t>
            </a:r>
          </a:p>
        </p:txBody>
      </p:sp>
    </p:spTree>
    <p:extLst>
      <p:ext uri="{BB962C8B-B14F-4D97-AF65-F5344CB8AC3E}">
        <p14:creationId xmlns:p14="http://schemas.microsoft.com/office/powerpoint/2010/main" val="426056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C0EDE1-64F9-406E-BDA9-563B94888EC9}"/>
              </a:ext>
            </a:extLst>
          </p:cNvPr>
          <p:cNvPicPr>
            <a:picLocks noChangeAspect="1"/>
          </p:cNvPicPr>
          <p:nvPr/>
        </p:nvPicPr>
        <p:blipFill>
          <a:blip r:embed="rId3"/>
          <a:stretch>
            <a:fillRect/>
          </a:stretch>
        </p:blipFill>
        <p:spPr>
          <a:xfrm>
            <a:off x="4763"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66625" y="9598375"/>
            <a:ext cx="686614" cy="307625"/>
          </a:xfrm>
        </p:spPr>
        <p:txBody>
          <a:bodyPr/>
          <a:lstStyle/>
          <a:p>
            <a:fld id="{95044301-A1B2-435E-A6DE-19AB1A2D1CB7}" type="slidenum">
              <a:rPr lang="en-ZA" sz="1200" smtClean="0">
                <a:solidFill>
                  <a:schemeClr val="tx1"/>
                </a:solidFill>
                <a:latin typeface="Tahoma" panose="020B0604030504040204" pitchFamily="34" charset="0"/>
                <a:ea typeface="Tahoma" panose="020B0604030504040204" pitchFamily="34" charset="0"/>
                <a:cs typeface="Tahoma" panose="020B0604030504040204" pitchFamily="34" charset="0"/>
              </a:rPr>
              <a:t>3</a:t>
            </a:fld>
            <a:r>
              <a:rPr lang="en-ZA" sz="1200" dirty="0">
                <a:solidFill>
                  <a:schemeClr val="tx1"/>
                </a:solidFill>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0032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15 February 2024</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111 Cypress Way, Mitchells Plain</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Jeffrey Mfini</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448833"/>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3: </a:t>
            </a:r>
            <a:r>
              <a:rPr lang="en-ZA" sz="1200" dirty="0">
                <a:latin typeface="Tahoma" panose="020B0604030504040204" pitchFamily="34" charset="0"/>
                <a:ea typeface="Tahoma" panose="020B0604030504040204" pitchFamily="34" charset="0"/>
                <a:cs typeface="Tahoma" panose="020B0604030504040204" pitchFamily="34" charset="0"/>
              </a:rPr>
              <a:t>Showing a close up of the dog seen in Photograph 2. The dog is tethered in a wet area containing rubble. Note the dog does not have access to adequate space. </a:t>
            </a:r>
          </a:p>
        </p:txBody>
      </p:sp>
    </p:spTree>
    <p:extLst>
      <p:ext uri="{BB962C8B-B14F-4D97-AF65-F5344CB8AC3E}">
        <p14:creationId xmlns:p14="http://schemas.microsoft.com/office/powerpoint/2010/main" val="3790395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44323" y="9598375"/>
            <a:ext cx="708916" cy="307625"/>
          </a:xfrm>
        </p:spPr>
        <p:txBody>
          <a:bodyPr/>
          <a:lstStyle/>
          <a:p>
            <a:fld id="{95044301-A1B2-435E-A6DE-19AB1A2D1CB7}" type="slidenum">
              <a:rPr lang="en-ZA" sz="1200" smtClean="0">
                <a:solidFill>
                  <a:schemeClr val="tx1"/>
                </a:solidFill>
                <a:latin typeface="Tahoma" panose="020B0604030504040204" pitchFamily="34" charset="0"/>
                <a:ea typeface="Tahoma" panose="020B0604030504040204" pitchFamily="34" charset="0"/>
                <a:cs typeface="Tahoma" panose="020B0604030504040204" pitchFamily="34" charset="0"/>
              </a:rPr>
              <a:t>4</a:t>
            </a:fld>
            <a:r>
              <a:rPr lang="en-ZA" sz="1200" dirty="0">
                <a:solidFill>
                  <a:schemeClr val="tx1"/>
                </a:solidFill>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0032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15 February 2024</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111 Cypress Way, Mitchells Plain</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Jeffrey Mfini</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1999"/>
            <a:ext cx="6857999" cy="550127"/>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4: </a:t>
            </a:r>
            <a:r>
              <a:rPr lang="en-ZA" sz="1200" dirty="0">
                <a:latin typeface="Tahoma" panose="020B0604030504040204" pitchFamily="34" charset="0"/>
                <a:ea typeface="Tahoma" panose="020B0604030504040204" pitchFamily="34" charset="0"/>
                <a:cs typeface="Tahoma" panose="020B0604030504040204" pitchFamily="34" charset="0"/>
              </a:rPr>
              <a:t>Showing the dog seen in Photographs 2 to 3. Note the dog is wet and tethered with a short rope. The dog is wet because it does not have access to adequate shelter when its raining. Note the dog does not have access to adequate space. </a:t>
            </a:r>
          </a:p>
        </p:txBody>
      </p:sp>
      <p:pic>
        <p:nvPicPr>
          <p:cNvPr id="4" name="Picture 3">
            <a:extLst>
              <a:ext uri="{FF2B5EF4-FFF2-40B4-BE49-F238E27FC236}">
                <a16:creationId xmlns:a16="http://schemas.microsoft.com/office/drawing/2014/main" id="{6A0BC37C-411A-4F2F-8A7E-F54F17CAABAA}"/>
              </a:ext>
            </a:extLst>
          </p:cNvPr>
          <p:cNvPicPr>
            <a:picLocks noChangeAspect="1"/>
          </p:cNvPicPr>
          <p:nvPr/>
        </p:nvPicPr>
        <p:blipFill>
          <a:blip r:embed="rId4"/>
          <a:stretch>
            <a:fillRect/>
          </a:stretch>
        </p:blipFill>
        <p:spPr>
          <a:xfrm>
            <a:off x="0" y="1524000"/>
            <a:ext cx="6858000" cy="6858000"/>
          </a:xfrm>
          <a:prstGeom prst="rect">
            <a:avLst/>
          </a:prstGeom>
        </p:spPr>
      </p:pic>
    </p:spTree>
    <p:extLst>
      <p:ext uri="{BB962C8B-B14F-4D97-AF65-F5344CB8AC3E}">
        <p14:creationId xmlns:p14="http://schemas.microsoft.com/office/powerpoint/2010/main" val="3380930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BA732E-E60A-4232-8ADF-DB3475A2CF84}"/>
              </a:ext>
            </a:extLst>
          </p:cNvPr>
          <p:cNvPicPr>
            <a:picLocks noChangeAspect="1"/>
          </p:cNvPicPr>
          <p:nvPr/>
        </p:nvPicPr>
        <p:blipFill>
          <a:blip r:embed="rId3"/>
          <a:stretch>
            <a:fillRect/>
          </a:stretch>
        </p:blipFill>
        <p:spPr>
          <a:xfrm>
            <a:off x="0"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88927" y="9598375"/>
            <a:ext cx="664311" cy="307625"/>
          </a:xfrm>
        </p:spPr>
        <p:txBody>
          <a:bodyPr/>
          <a:lstStyle/>
          <a:p>
            <a:fld id="{95044301-A1B2-435E-A6DE-19AB1A2D1CB7}" type="slidenum">
              <a:rPr lang="en-ZA" sz="1200" smtClean="0">
                <a:solidFill>
                  <a:schemeClr val="tx1"/>
                </a:solidFill>
                <a:latin typeface="Tahoma" panose="020B0604030504040204" pitchFamily="34" charset="0"/>
                <a:ea typeface="Tahoma" panose="020B0604030504040204" pitchFamily="34" charset="0"/>
                <a:cs typeface="Tahoma" panose="020B0604030504040204" pitchFamily="34" charset="0"/>
              </a:rPr>
              <a:t>5</a:t>
            </a:fld>
            <a:r>
              <a:rPr lang="en-ZA" sz="1200" dirty="0">
                <a:solidFill>
                  <a:schemeClr val="tx1"/>
                </a:solidFill>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0032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15 February 2024</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111 Cypress Way, Mitchells Plain</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Jeffrey Mfini</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561278"/>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5: </a:t>
            </a:r>
            <a:r>
              <a:rPr lang="en-ZA" sz="1200" dirty="0">
                <a:latin typeface="Tahoma" panose="020B0604030504040204" pitchFamily="34" charset="0"/>
                <a:ea typeface="Tahoma" panose="020B0604030504040204" pitchFamily="34" charset="0"/>
                <a:cs typeface="Tahoma" panose="020B0604030504040204" pitchFamily="34" charset="0"/>
              </a:rPr>
              <a:t>Showing the dog seen in Photograph 4. Note the dog is wet and tethered with a short rope. The dog is wet because it does not have access to adequate shelter when its raining.  Note the dog does not have access to adequate space.  </a:t>
            </a:r>
          </a:p>
        </p:txBody>
      </p:sp>
    </p:spTree>
    <p:extLst>
      <p:ext uri="{BB962C8B-B14F-4D97-AF65-F5344CB8AC3E}">
        <p14:creationId xmlns:p14="http://schemas.microsoft.com/office/powerpoint/2010/main" val="3390770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36B9F7-6F30-4B3A-B1C7-6D58CED52571}"/>
              </a:ext>
            </a:extLst>
          </p:cNvPr>
          <p:cNvPicPr>
            <a:picLocks noChangeAspect="1"/>
          </p:cNvPicPr>
          <p:nvPr/>
        </p:nvPicPr>
        <p:blipFill>
          <a:blip r:embed="rId3"/>
          <a:stretch>
            <a:fillRect/>
          </a:stretch>
        </p:blipFill>
        <p:spPr>
          <a:xfrm>
            <a:off x="0"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77777" y="9598375"/>
            <a:ext cx="675462" cy="307625"/>
          </a:xfrm>
        </p:spPr>
        <p:txBody>
          <a:bodyPr/>
          <a:lstStyle/>
          <a:p>
            <a:fld id="{95044301-A1B2-435E-A6DE-19AB1A2D1CB7}" type="slidenum">
              <a:rPr lang="en-ZA" sz="1200" smtClean="0">
                <a:solidFill>
                  <a:schemeClr val="tx1"/>
                </a:solidFill>
                <a:latin typeface="Tahoma" panose="020B0604030504040204" pitchFamily="34" charset="0"/>
                <a:ea typeface="Tahoma" panose="020B0604030504040204" pitchFamily="34" charset="0"/>
                <a:cs typeface="Tahoma" panose="020B0604030504040204" pitchFamily="34" charset="0"/>
              </a:rPr>
              <a:t>6</a:t>
            </a:fld>
            <a:r>
              <a:rPr lang="en-ZA" sz="1200" dirty="0">
                <a:solidFill>
                  <a:schemeClr val="tx1"/>
                </a:solidFill>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0032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15 February 2024</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111 Cypress Way, Mitchells Plain</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Jeffrey Mfini</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594732"/>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6: </a:t>
            </a:r>
            <a:r>
              <a:rPr lang="en-ZA" sz="1200" dirty="0">
                <a:latin typeface="Tahoma" panose="020B0604030504040204" pitchFamily="34" charset="0"/>
                <a:ea typeface="Tahoma" panose="020B0604030504040204" pitchFamily="34" charset="0"/>
                <a:cs typeface="Tahoma" panose="020B0604030504040204" pitchFamily="34" charset="0"/>
              </a:rPr>
              <a:t>Showing a wet white and black dog tethered without access to shelter.  Note the dog is wet because it does not have shelter from the rain. Note the dog does not have access to adequate space. </a:t>
            </a:r>
          </a:p>
        </p:txBody>
      </p:sp>
    </p:spTree>
    <p:extLst>
      <p:ext uri="{BB962C8B-B14F-4D97-AF65-F5344CB8AC3E}">
        <p14:creationId xmlns:p14="http://schemas.microsoft.com/office/powerpoint/2010/main" val="1691894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41B89D-7624-460C-B5F3-ADCE9F133CC3}"/>
              </a:ext>
            </a:extLst>
          </p:cNvPr>
          <p:cNvPicPr>
            <a:picLocks noChangeAspect="1"/>
          </p:cNvPicPr>
          <p:nvPr/>
        </p:nvPicPr>
        <p:blipFill>
          <a:blip r:embed="rId3"/>
          <a:stretch>
            <a:fillRect/>
          </a:stretch>
        </p:blipFill>
        <p:spPr>
          <a:xfrm>
            <a:off x="-4762"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22021" y="9598375"/>
            <a:ext cx="731218" cy="307625"/>
          </a:xfrm>
        </p:spPr>
        <p:txBody>
          <a:bodyPr/>
          <a:lstStyle/>
          <a:p>
            <a:fld id="{95044301-A1B2-435E-A6DE-19AB1A2D1CB7}" type="slidenum">
              <a:rPr lang="en-ZA" sz="1200" smtClean="0">
                <a:solidFill>
                  <a:schemeClr val="tx1"/>
                </a:solidFill>
                <a:latin typeface="Tahoma" panose="020B0604030504040204" pitchFamily="34" charset="0"/>
                <a:ea typeface="Tahoma" panose="020B0604030504040204" pitchFamily="34" charset="0"/>
                <a:cs typeface="Tahoma" panose="020B0604030504040204" pitchFamily="34" charset="0"/>
              </a:rPr>
              <a:t>7</a:t>
            </a:fld>
            <a:r>
              <a:rPr lang="en-ZA" sz="1200" dirty="0">
                <a:solidFill>
                  <a:schemeClr val="tx1"/>
                </a:solidFill>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0032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15 February 2024</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111 Cypress Way, Mitchells Plain</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Jeffrey Mfini</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617034"/>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7: </a:t>
            </a:r>
            <a:r>
              <a:rPr lang="en-ZA" sz="1200" dirty="0">
                <a:latin typeface="Tahoma" panose="020B0604030504040204" pitchFamily="34" charset="0"/>
                <a:ea typeface="Tahoma" panose="020B0604030504040204" pitchFamily="34" charset="0"/>
                <a:cs typeface="Tahoma" panose="020B0604030504040204" pitchFamily="34" charset="0"/>
              </a:rPr>
              <a:t>Showing a wet white and black dog tethered among rubble and without access to shelter.  Note the dog is wet because it does not have shelter from the rain. Note the dog does not have access to adequate space. </a:t>
            </a:r>
          </a:p>
        </p:txBody>
      </p:sp>
    </p:spTree>
    <p:extLst>
      <p:ext uri="{BB962C8B-B14F-4D97-AF65-F5344CB8AC3E}">
        <p14:creationId xmlns:p14="http://schemas.microsoft.com/office/powerpoint/2010/main" val="1951000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B5FA84-74A0-49C1-B502-0E3320B667A6}"/>
              </a:ext>
            </a:extLst>
          </p:cNvPr>
          <p:cNvPicPr>
            <a:picLocks noChangeAspect="1"/>
          </p:cNvPicPr>
          <p:nvPr/>
        </p:nvPicPr>
        <p:blipFill>
          <a:blip r:embed="rId3"/>
          <a:stretch>
            <a:fillRect/>
          </a:stretch>
        </p:blipFill>
        <p:spPr>
          <a:xfrm>
            <a:off x="4763"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55473" y="9598375"/>
            <a:ext cx="697765" cy="307625"/>
          </a:xfrm>
        </p:spPr>
        <p:txBody>
          <a:bodyPr/>
          <a:lstStyle/>
          <a:p>
            <a:fld id="{95044301-A1B2-435E-A6DE-19AB1A2D1CB7}" type="slidenum">
              <a:rPr lang="en-ZA" sz="1200" smtClean="0">
                <a:solidFill>
                  <a:schemeClr val="tx1"/>
                </a:solidFill>
                <a:latin typeface="Tahoma" panose="020B0604030504040204" pitchFamily="34" charset="0"/>
                <a:ea typeface="Tahoma" panose="020B0604030504040204" pitchFamily="34" charset="0"/>
                <a:cs typeface="Tahoma" panose="020B0604030504040204" pitchFamily="34" charset="0"/>
              </a:rPr>
              <a:t>8</a:t>
            </a:fld>
            <a:r>
              <a:rPr lang="en-ZA" sz="1200" dirty="0">
                <a:solidFill>
                  <a:schemeClr val="tx1"/>
                </a:solidFill>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0032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15 February 2024</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111 Cypress Way, Mitchells Plain</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Jeffrey Mfini</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448833"/>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8: </a:t>
            </a:r>
            <a:r>
              <a:rPr lang="en-ZA" sz="1200" dirty="0">
                <a:latin typeface="Tahoma" panose="020B0604030504040204" pitchFamily="34" charset="0"/>
                <a:ea typeface="Tahoma" panose="020B0604030504040204" pitchFamily="34" charset="0"/>
                <a:cs typeface="Tahoma" panose="020B0604030504040204" pitchFamily="34" charset="0"/>
              </a:rPr>
              <a:t>Showing kittens confined to a small cage on the property. Note there is no water provided to the kittens inside the cage. Note one of the kittens is lying down in the cage.  </a:t>
            </a:r>
          </a:p>
        </p:txBody>
      </p:sp>
    </p:spTree>
    <p:extLst>
      <p:ext uri="{BB962C8B-B14F-4D97-AF65-F5344CB8AC3E}">
        <p14:creationId xmlns:p14="http://schemas.microsoft.com/office/powerpoint/2010/main" val="2656082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F2130C-E997-4B79-84B9-4D68B6EB5911}"/>
              </a:ext>
            </a:extLst>
          </p:cNvPr>
          <p:cNvPicPr>
            <a:picLocks noChangeAspect="1"/>
          </p:cNvPicPr>
          <p:nvPr/>
        </p:nvPicPr>
        <p:blipFill>
          <a:blip r:embed="rId3"/>
          <a:stretch>
            <a:fillRect/>
          </a:stretch>
        </p:blipFill>
        <p:spPr>
          <a:xfrm>
            <a:off x="4763" y="1524000"/>
            <a:ext cx="6858000" cy="6858000"/>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099717" y="9598375"/>
            <a:ext cx="753521" cy="307625"/>
          </a:xfrm>
        </p:spPr>
        <p:txBody>
          <a:bodyPr/>
          <a:lstStyle/>
          <a:p>
            <a:fld id="{95044301-A1B2-435E-A6DE-19AB1A2D1CB7}" type="slidenum">
              <a:rPr lang="en-ZA" sz="1200" smtClean="0">
                <a:solidFill>
                  <a:schemeClr val="tx1"/>
                </a:solidFill>
                <a:latin typeface="Tahoma" panose="020B0604030504040204" pitchFamily="34" charset="0"/>
                <a:ea typeface="Tahoma" panose="020B0604030504040204" pitchFamily="34" charset="0"/>
                <a:cs typeface="Tahoma" panose="020B0604030504040204" pitchFamily="34" charset="0"/>
              </a:rPr>
              <a:t>9</a:t>
            </a:fld>
            <a:r>
              <a:rPr lang="en-ZA" sz="1200" dirty="0">
                <a:solidFill>
                  <a:schemeClr val="tx1"/>
                </a:solidFill>
                <a:latin typeface="Tahoma" panose="020B0604030504040204" pitchFamily="34" charset="0"/>
                <a:ea typeface="Tahoma" panose="020B0604030504040204" pitchFamily="34" charset="0"/>
                <a:cs typeface="Tahoma" panose="020B0604030504040204" pitchFamily="34" charset="0"/>
              </a:rPr>
              <a:t> of 11</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0032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15 February 2024</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111 Cypress Way, Mitchells Plain</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Jeffrey Mfini</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382000"/>
            <a:ext cx="6857999" cy="570411"/>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9: </a:t>
            </a:r>
            <a:r>
              <a:rPr lang="en-ZA" sz="1200" dirty="0">
                <a:latin typeface="Tahoma" panose="020B0604030504040204" pitchFamily="34" charset="0"/>
                <a:ea typeface="Tahoma" panose="020B0604030504040204" pitchFamily="34" charset="0"/>
                <a:cs typeface="Tahoma" panose="020B0604030504040204" pitchFamily="34" charset="0"/>
              </a:rPr>
              <a:t>Showing a close up of one of the kittens in the cage seen in Photograph 8. Note the kitten appears sickly. Note the flea dirt all around the cat. </a:t>
            </a:r>
          </a:p>
        </p:txBody>
      </p:sp>
    </p:spTree>
    <p:extLst>
      <p:ext uri="{BB962C8B-B14F-4D97-AF65-F5344CB8AC3E}">
        <p14:creationId xmlns:p14="http://schemas.microsoft.com/office/powerpoint/2010/main" val="7509524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C06CF70780D834484A0C2B28A39752D" ma:contentTypeVersion="17" ma:contentTypeDescription="Create a new document." ma:contentTypeScope="" ma:versionID="d7ac8f9860367660fb857d40bf64e608">
  <xsd:schema xmlns:xsd="http://www.w3.org/2001/XMLSchema" xmlns:xs="http://www.w3.org/2001/XMLSchema" xmlns:p="http://schemas.microsoft.com/office/2006/metadata/properties" xmlns:ns2="e3d58a75-6a7c-4f53-9011-1384d746df69" xmlns:ns3="5a8649b5-3a2c-4a75-9f6c-a024b2fcee36" xmlns:ns4="aeb88929-25be-4232-b6fa-512268e975eb" targetNamespace="http://schemas.microsoft.com/office/2006/metadata/properties" ma:root="true" ma:fieldsID="bc95417c46fe1b68ced36c41fd57dfd4" ns2:_="" ns3:_="" ns4:_="">
    <xsd:import namespace="e3d58a75-6a7c-4f53-9011-1384d746df69"/>
    <xsd:import namespace="5a8649b5-3a2c-4a75-9f6c-a024b2fcee36"/>
    <xsd:import namespace="aeb88929-25be-4232-b6fa-512268e975e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d58a75-6a7c-4f53-9011-1384d746df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3baaacb-9ec1-4571-9706-7016f0e94c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8649b5-3a2c-4a75-9f6c-a024b2fcee3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88929-25be-4232-b6fa-512268e975e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3ca01f0-91f0-4a5d-950c-0c34891300b3}" ma:internalName="TaxCatchAll" ma:showField="CatchAllData" ma:web="aeb88929-25be-4232-b6fa-512268e975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eb88929-25be-4232-b6fa-512268e975eb" xsi:nil="true"/>
    <lcf76f155ced4ddcb4097134ff3c332f xmlns="e3d58a75-6a7c-4f53-9011-1384d746df6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CCE7D6D-957D-4E07-9E56-18ABE2B6E11C}">
  <ds:schemaRefs>
    <ds:schemaRef ds:uri="http://schemas.microsoft.com/sharepoint/v3/contenttype/forms"/>
  </ds:schemaRefs>
</ds:datastoreItem>
</file>

<file path=customXml/itemProps2.xml><?xml version="1.0" encoding="utf-8"?>
<ds:datastoreItem xmlns:ds="http://schemas.openxmlformats.org/officeDocument/2006/customXml" ds:itemID="{9641F7AB-94ED-476F-B3DD-BBE0436AC7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d58a75-6a7c-4f53-9011-1384d746df69"/>
    <ds:schemaRef ds:uri="5a8649b5-3a2c-4a75-9f6c-a024b2fcee36"/>
    <ds:schemaRef ds:uri="aeb88929-25be-4232-b6fa-512268e975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141701F-2D92-45F7-A218-BD4C59CFD31E}">
  <ds:schemaRefs>
    <ds:schemaRef ds:uri="http://schemas.microsoft.com/office/2006/metadata/properties"/>
    <ds:schemaRef ds:uri="http://purl.org/dc/elements/1.1/"/>
    <ds:schemaRef ds:uri="5a8649b5-3a2c-4a75-9f6c-a024b2fcee36"/>
    <ds:schemaRef ds:uri="http://purl.org/dc/terms/"/>
    <ds:schemaRef ds:uri="e3d58a75-6a7c-4f53-9011-1384d746df69"/>
    <ds:schemaRef ds:uri="aeb88929-25be-4232-b6fa-512268e975eb"/>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664</TotalTime>
  <Words>768</Words>
  <Application>Microsoft Office PowerPoint</Application>
  <PresentationFormat>A4 Paper (210x297 mm)</PresentationFormat>
  <Paragraphs>80</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 Pieterse  - Cape of Good Hope SPCA</dc:creator>
  <cp:lastModifiedBy>Nicole Venter - Cape of Good Hope SPCA</cp:lastModifiedBy>
  <cp:revision>75</cp:revision>
  <dcterms:created xsi:type="dcterms:W3CDTF">2020-07-23T10:58:57Z</dcterms:created>
  <dcterms:modified xsi:type="dcterms:W3CDTF">2024-03-04T10:05:31Z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0x010100DC06CF70780D834484A0C2B28A39752D</vt:lpwstr>
  </property>
  <property fmtid="{D5CDD505-2E9C-101B-9397-08002B2CF9AE}" pid="3" name="MediaServiceImageTags">
    <vt:lpwstr/>
  </property>
</Properties>
</file>