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Lst>
  <p:notesMasterIdLst>
    <p:notesMasterId r:id="rId7"/>
  </p:notesMasterIdLst>
  <p:sldIdLst>
    <p:sldId id="405" r:id="rId5"/>
    <p:sldId id="406" r:id="rId6"/>
  </p:sldIdLst>
  <p:sldSz cx="6858000" cy="9906000" type="A4"/>
  <p:notesSz cx="6858000" cy="9144000"/>
  <p:photoAlbum showCaptions="1" layout="2pic"/>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0BDDD4-3315-45CA-A78D-92E36E62ACA2}" v="25" dt="2023-09-01T14:12:07.3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1824" y="-4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5E0E29-6394-4D06-9341-16F670425D8F}" type="datetimeFigureOut">
              <a:rPr lang="en-ZA" smtClean="0"/>
              <a:t>2023/12/13</a:t>
            </a:fld>
            <a:endParaRPr lang="en-ZA"/>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40B252-0D3A-4DB0-AB8C-170E29B01AD9}" type="slidenum">
              <a:rPr lang="en-ZA" smtClean="0"/>
              <a:t>‹#›</a:t>
            </a:fld>
            <a:endParaRPr lang="en-ZA"/>
          </a:p>
        </p:txBody>
      </p:sp>
    </p:spTree>
    <p:extLst>
      <p:ext uri="{BB962C8B-B14F-4D97-AF65-F5344CB8AC3E}">
        <p14:creationId xmlns:p14="http://schemas.microsoft.com/office/powerpoint/2010/main" val="2149359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1</a:t>
            </a:fld>
            <a:endParaRPr lang="en-ZA"/>
          </a:p>
        </p:txBody>
      </p:sp>
    </p:spTree>
    <p:extLst>
      <p:ext uri="{BB962C8B-B14F-4D97-AF65-F5344CB8AC3E}">
        <p14:creationId xmlns:p14="http://schemas.microsoft.com/office/powerpoint/2010/main" val="500367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0613" y="1143000"/>
            <a:ext cx="2136775" cy="3086100"/>
          </a:xfrm>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840B252-0D3A-4DB0-AB8C-170E29B01AD9}" type="slidenum">
              <a:rPr lang="en-ZA" smtClean="0"/>
              <a:t>2</a:t>
            </a:fld>
            <a:endParaRPr lang="en-ZA"/>
          </a:p>
        </p:txBody>
      </p:sp>
    </p:spTree>
    <p:extLst>
      <p:ext uri="{BB962C8B-B14F-4D97-AF65-F5344CB8AC3E}">
        <p14:creationId xmlns:p14="http://schemas.microsoft.com/office/powerpoint/2010/main" val="690151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3243676-0E3F-4850-8674-276C40FA76CC}" type="datetime1">
              <a:rPr lang="en-ZA" smtClean="0"/>
              <a:t>2023/12/13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465256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BE405DE-B2AA-48F6-90DD-4BD38B156FC2}" type="datetime1">
              <a:rPr lang="en-ZA" smtClean="0"/>
              <a:t>2023/12/13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1394232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4126A-B664-4EC1-A568-17CF3052CAFA}" type="datetime1">
              <a:rPr lang="en-ZA" smtClean="0"/>
              <a:t>2023/12/13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922267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96FDAC-C780-4279-9A56-F958F3C967E1}" type="datetime1">
              <a:rPr lang="en-ZA" smtClean="0"/>
              <a:t>2023/12/13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4269733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D037F98-8156-43E1-AD13-6790857D17A7}" type="datetime1">
              <a:rPr lang="en-ZA" smtClean="0"/>
              <a:t>2023/12/13</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962876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6A774C-702F-42EE-92F2-C27B85058D3E}" type="datetime1">
              <a:rPr lang="en-ZA" smtClean="0"/>
              <a:t>2023/12/13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3894828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C3976C7-D73E-4FED-B694-390055E15D51}" type="datetime1">
              <a:rPr lang="en-ZA" smtClean="0"/>
              <a:t>2023/12/13</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826819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E08CA1-0334-4CB0-94AF-38602A92B86D}" type="datetime1">
              <a:rPr lang="en-ZA" smtClean="0"/>
              <a:t>2023/12/13</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1654738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A5E54B-F17C-4793-BAE7-55EE3BBFAAF0}" type="datetime1">
              <a:rPr lang="en-ZA" smtClean="0"/>
              <a:t>2023/12/13</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2544399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3AD4123E-E3A2-4CDE-8F0E-0C1897698B56}" type="datetime1">
              <a:rPr lang="en-ZA" smtClean="0"/>
              <a:t>2023/12/13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2849664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F6FC0BC7-CE51-41E3-9E05-E19C8583984A}" type="datetime1">
              <a:rPr lang="en-ZA" smtClean="0"/>
              <a:t>2023/12/13</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95044301-A1B2-435E-A6DE-19AB1A2D1CB7}" type="slidenum">
              <a:rPr lang="en-ZA" smtClean="0"/>
              <a:t>‹#›</a:t>
            </a:fld>
            <a:endParaRPr lang="en-ZA"/>
          </a:p>
        </p:txBody>
      </p:sp>
    </p:spTree>
    <p:extLst>
      <p:ext uri="{BB962C8B-B14F-4D97-AF65-F5344CB8AC3E}">
        <p14:creationId xmlns:p14="http://schemas.microsoft.com/office/powerpoint/2010/main" val="1102803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D7134211-BCD7-431E-8972-4604D057DBDE}" type="datetime1">
              <a:rPr lang="en-ZA" smtClean="0"/>
              <a:t>2023/12/13</a:t>
            </a:fld>
            <a:endParaRPr lang="en-ZA"/>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95044301-A1B2-435E-A6DE-19AB1A2D1CB7}" type="slidenum">
              <a:rPr lang="en-ZA" smtClean="0"/>
              <a:t>‹#›</a:t>
            </a:fld>
            <a:endParaRPr lang="en-ZA"/>
          </a:p>
        </p:txBody>
      </p:sp>
    </p:spTree>
    <p:extLst>
      <p:ext uri="{BB962C8B-B14F-4D97-AF65-F5344CB8AC3E}">
        <p14:creationId xmlns:p14="http://schemas.microsoft.com/office/powerpoint/2010/main" val="290020665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276975" y="9598375"/>
            <a:ext cx="576263" cy="307625"/>
          </a:xfrm>
        </p:spPr>
        <p:txBody>
          <a:bodyPr/>
          <a:lstStyle/>
          <a:p>
            <a:fld id="{95044301-A1B2-435E-A6DE-19AB1A2D1CB7}" type="slidenum">
              <a:rPr lang="en-ZA" sz="1200" smtClean="0">
                <a:latin typeface="Tahoma" panose="020B0604030504040204" pitchFamily="34" charset="0"/>
                <a:ea typeface="Tahoma" panose="020B0604030504040204" pitchFamily="34" charset="0"/>
                <a:cs typeface="Tahoma" panose="020B0604030504040204" pitchFamily="34" charset="0"/>
              </a:rPr>
              <a:t>1</a:t>
            </a:fld>
            <a:r>
              <a:rPr lang="en-ZA" sz="1200" dirty="0">
                <a:latin typeface="Tahoma" panose="020B0604030504040204" pitchFamily="34" charset="0"/>
                <a:ea typeface="Tahoma" panose="020B0604030504040204" pitchFamily="34" charset="0"/>
                <a:cs typeface="Tahoma" panose="020B0604030504040204" pitchFamily="34" charset="0"/>
              </a:rPr>
              <a:t> of 2</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261884"/>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 C</a:t>
            </a:r>
            <a:endParaRPr lang="en-US" sz="1200" dirty="0">
              <a:latin typeface="Tahoma" panose="020B0604030504040204" pitchFamily="34" charset="0"/>
              <a:ea typeface="Tahoma" panose="020B0604030504040204" pitchFamily="34" charset="0"/>
              <a:cs typeface="Tahoma" panose="020B0604030504040204" pitchFamily="34" charset="0"/>
            </a:endParaRPr>
          </a:p>
          <a:p>
            <a:pPr algn="ctr"/>
            <a:endParaRPr lang="en-US" sz="2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04 December 2023</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19 Brookford Road, Lotus River</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Inspector Theo Arendolf</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4761" y="8967203"/>
            <a:ext cx="6857999" cy="752475"/>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Screenshots 1 &amp; 2: </a:t>
            </a:r>
            <a:r>
              <a:rPr lang="en-ZA" sz="1200" dirty="0">
                <a:latin typeface="Tahoma" panose="020B0604030504040204" pitchFamily="34" charset="0"/>
                <a:ea typeface="Tahoma" panose="020B0604030504040204" pitchFamily="34" charset="0"/>
                <a:cs typeface="Tahoma" panose="020B0604030504040204" pitchFamily="34" charset="0"/>
              </a:rPr>
              <a:t>Screenshots of video “20231204_142338” captured at time stamps 00:00:04 and 00:00:06 depicting an emaciated dog with excessively protruding bones (ribcage, spinal ridges, pelvic and hip bones). Note the severe muscle wastage in the right hind leg of the dog and the healed pressure sore on the right side of the dog depicted in Screenshot 1. </a:t>
            </a:r>
          </a:p>
        </p:txBody>
      </p:sp>
      <p:pic>
        <p:nvPicPr>
          <p:cNvPr id="6" name="Picture 5">
            <a:extLst>
              <a:ext uri="{FF2B5EF4-FFF2-40B4-BE49-F238E27FC236}">
                <a16:creationId xmlns:a16="http://schemas.microsoft.com/office/drawing/2014/main" id="{BC40923B-137B-4845-BACB-21482C56A6E2}"/>
              </a:ext>
            </a:extLst>
          </p:cNvPr>
          <p:cNvPicPr>
            <a:picLocks noChangeAspect="1"/>
          </p:cNvPicPr>
          <p:nvPr/>
        </p:nvPicPr>
        <p:blipFill>
          <a:blip r:embed="rId4"/>
          <a:stretch>
            <a:fillRect/>
          </a:stretch>
        </p:blipFill>
        <p:spPr>
          <a:xfrm>
            <a:off x="0" y="1206093"/>
            <a:ext cx="6858000" cy="3857625"/>
          </a:xfrm>
          <a:prstGeom prst="rect">
            <a:avLst/>
          </a:prstGeom>
        </p:spPr>
      </p:pic>
      <p:pic>
        <p:nvPicPr>
          <p:cNvPr id="8" name="Picture 7">
            <a:extLst>
              <a:ext uri="{FF2B5EF4-FFF2-40B4-BE49-F238E27FC236}">
                <a16:creationId xmlns:a16="http://schemas.microsoft.com/office/drawing/2014/main" id="{A2FABC66-14A2-4861-8418-7076F18A962B}"/>
              </a:ext>
            </a:extLst>
          </p:cNvPr>
          <p:cNvPicPr>
            <a:picLocks noChangeAspect="1"/>
          </p:cNvPicPr>
          <p:nvPr/>
        </p:nvPicPr>
        <p:blipFill>
          <a:blip r:embed="rId5"/>
          <a:stretch>
            <a:fillRect/>
          </a:stretch>
        </p:blipFill>
        <p:spPr>
          <a:xfrm>
            <a:off x="0" y="5107165"/>
            <a:ext cx="6858000" cy="3860038"/>
          </a:xfrm>
          <a:prstGeom prst="rect">
            <a:avLst/>
          </a:prstGeom>
        </p:spPr>
      </p:pic>
      <p:sp>
        <p:nvSpPr>
          <p:cNvPr id="9" name="Rectangle 8">
            <a:extLst>
              <a:ext uri="{FF2B5EF4-FFF2-40B4-BE49-F238E27FC236}">
                <a16:creationId xmlns:a16="http://schemas.microsoft.com/office/drawing/2014/main" id="{A1B14521-EA8A-4558-A8B7-8B4B28ED348F}"/>
              </a:ext>
            </a:extLst>
          </p:cNvPr>
          <p:cNvSpPr/>
          <p:nvPr/>
        </p:nvSpPr>
        <p:spPr>
          <a:xfrm>
            <a:off x="0" y="1206093"/>
            <a:ext cx="333375" cy="31790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latin typeface="Tahoma" panose="020B0604030504040204" pitchFamily="34" charset="0"/>
                <a:ea typeface="Tahoma" panose="020B0604030504040204" pitchFamily="34" charset="0"/>
                <a:cs typeface="Tahoma" panose="020B0604030504040204" pitchFamily="34" charset="0"/>
              </a:rPr>
              <a:t>1</a:t>
            </a:r>
            <a:endParaRPr lang="en-US" sz="11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a:extLst>
              <a:ext uri="{FF2B5EF4-FFF2-40B4-BE49-F238E27FC236}">
                <a16:creationId xmlns:a16="http://schemas.microsoft.com/office/drawing/2014/main" id="{ECC53464-824D-4B36-B8B2-89AF2998CC06}"/>
              </a:ext>
            </a:extLst>
          </p:cNvPr>
          <p:cNvSpPr/>
          <p:nvPr/>
        </p:nvSpPr>
        <p:spPr>
          <a:xfrm>
            <a:off x="0" y="5109578"/>
            <a:ext cx="333375" cy="31790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latin typeface="Tahoma" panose="020B0604030504040204" pitchFamily="34" charset="0"/>
                <a:ea typeface="Tahoma" panose="020B0604030504040204" pitchFamily="34" charset="0"/>
                <a:cs typeface="Tahoma" panose="020B0604030504040204" pitchFamily="34" charset="0"/>
              </a:rPr>
              <a:t>2</a:t>
            </a:r>
            <a:endParaRPr lang="en-US" sz="11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56863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A316F2-16EF-44A9-8BBD-257CBC369A8D}"/>
              </a:ext>
            </a:extLst>
          </p:cNvPr>
          <p:cNvSpPr>
            <a:spLocks noGrp="1"/>
          </p:cNvSpPr>
          <p:nvPr>
            <p:ph type="sldNum" sz="quarter" idx="12"/>
          </p:nvPr>
        </p:nvSpPr>
        <p:spPr>
          <a:xfrm>
            <a:off x="6276975" y="9598375"/>
            <a:ext cx="576263" cy="307625"/>
          </a:xfrm>
        </p:spPr>
        <p:txBody>
          <a:bodyPr/>
          <a:lstStyle/>
          <a:p>
            <a:fld id="{95044301-A1B2-435E-A6DE-19AB1A2D1CB7}" type="slidenum">
              <a:rPr lang="en-ZA" sz="1200" smtClean="0">
                <a:latin typeface="Tahoma" panose="020B0604030504040204" pitchFamily="34" charset="0"/>
                <a:ea typeface="Tahoma" panose="020B0604030504040204" pitchFamily="34" charset="0"/>
                <a:cs typeface="Tahoma" panose="020B0604030504040204" pitchFamily="34" charset="0"/>
              </a:rPr>
              <a:t>2</a:t>
            </a:fld>
            <a:r>
              <a:rPr lang="en-ZA" sz="1200" dirty="0">
                <a:latin typeface="Tahoma" panose="020B0604030504040204" pitchFamily="34" charset="0"/>
                <a:ea typeface="Tahoma" panose="020B0604030504040204" pitchFamily="34" charset="0"/>
                <a:cs typeface="Tahoma" panose="020B0604030504040204" pitchFamily="34" charset="0"/>
              </a:rPr>
              <a:t> of 2</a:t>
            </a:r>
          </a:p>
        </p:txBody>
      </p:sp>
      <p:pic>
        <p:nvPicPr>
          <p:cNvPr id="11" name="Picture 10">
            <a:extLst>
              <a:ext uri="{FF2B5EF4-FFF2-40B4-BE49-F238E27FC236}">
                <a16:creationId xmlns:a16="http://schemas.microsoft.com/office/drawing/2014/main" id="{3453B4E1-5BAD-4995-BD94-C93A0A961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397619" cy="1057250"/>
          </a:xfrm>
          <a:prstGeom prst="rect">
            <a:avLst/>
          </a:prstGeom>
        </p:spPr>
      </p:pic>
      <p:sp>
        <p:nvSpPr>
          <p:cNvPr id="12" name="TextBox 11">
            <a:extLst>
              <a:ext uri="{FF2B5EF4-FFF2-40B4-BE49-F238E27FC236}">
                <a16:creationId xmlns:a16="http://schemas.microsoft.com/office/drawing/2014/main" id="{D011AC31-F70A-49EC-8B73-F75BBDA09ADD}"/>
              </a:ext>
            </a:extLst>
          </p:cNvPr>
          <p:cNvSpPr txBox="1"/>
          <p:nvPr/>
        </p:nvSpPr>
        <p:spPr>
          <a:xfrm>
            <a:off x="1397619" y="0"/>
            <a:ext cx="4879356" cy="1261884"/>
          </a:xfrm>
          <a:prstGeom prst="rect">
            <a:avLst/>
          </a:prstGeom>
          <a:noFill/>
        </p:spPr>
        <p:txBody>
          <a:bodyPr wrap="square" rtlCol="0">
            <a:spAutoFit/>
          </a:bodyPr>
          <a:lstStyle/>
          <a:p>
            <a:pPr algn="ctr"/>
            <a:r>
              <a:rPr lang="en-US" sz="2400" b="1" dirty="0">
                <a:latin typeface="Tahoma" panose="020B0604030504040204" pitchFamily="34" charset="0"/>
                <a:ea typeface="Tahoma" panose="020B0604030504040204" pitchFamily="34" charset="0"/>
                <a:cs typeface="Tahoma" panose="020B0604030504040204" pitchFamily="34" charset="0"/>
              </a:rPr>
              <a:t>Photographic Evidence - C</a:t>
            </a:r>
            <a:endParaRPr lang="en-US" sz="1200" dirty="0">
              <a:latin typeface="Tahoma" panose="020B0604030504040204" pitchFamily="34" charset="0"/>
              <a:ea typeface="Tahoma" panose="020B0604030504040204" pitchFamily="34" charset="0"/>
              <a:cs typeface="Tahoma" panose="020B0604030504040204" pitchFamily="34" charset="0"/>
            </a:endParaRPr>
          </a:p>
          <a:p>
            <a:pPr algn="ctr"/>
            <a:endParaRPr lang="en-US" sz="200" dirty="0">
              <a:latin typeface="Tahoma" panose="020B0604030504040204" pitchFamily="34" charset="0"/>
              <a:ea typeface="Tahoma" panose="020B0604030504040204" pitchFamily="34" charset="0"/>
              <a:cs typeface="Tahoma" panose="020B0604030504040204" pitchFamily="34" charset="0"/>
            </a:endParaRPr>
          </a:p>
          <a:p>
            <a:pPr algn="ctr"/>
            <a:r>
              <a:rPr lang="en-US" sz="1200" dirty="0">
                <a:latin typeface="Tahoma" panose="020B0604030504040204" pitchFamily="34" charset="0"/>
                <a:ea typeface="Tahoma" panose="020B0604030504040204" pitchFamily="34" charset="0"/>
                <a:cs typeface="Tahoma" panose="020B0604030504040204" pitchFamily="34" charset="0"/>
              </a:rPr>
              <a:t>Date taken: 04 December 2023</a:t>
            </a:r>
          </a:p>
          <a:p>
            <a:pPr algn="ctr"/>
            <a:r>
              <a:rPr lang="en-US" sz="1200" dirty="0">
                <a:latin typeface="Tahoma" panose="020B0604030504040204" pitchFamily="34" charset="0"/>
                <a:ea typeface="Tahoma" panose="020B0604030504040204" pitchFamily="34" charset="0"/>
                <a:cs typeface="Tahoma" panose="020B0604030504040204" pitchFamily="34" charset="0"/>
              </a:rPr>
              <a:t>Address: 19 Brookford Road, Lotus River</a:t>
            </a:r>
          </a:p>
          <a:p>
            <a:pPr algn="ctr"/>
            <a:r>
              <a:rPr lang="en-US" sz="1200" dirty="0">
                <a:latin typeface="Tahoma" panose="020B0604030504040204" pitchFamily="34" charset="0"/>
                <a:ea typeface="Tahoma" panose="020B0604030504040204" pitchFamily="34" charset="0"/>
                <a:cs typeface="Tahoma" panose="020B0604030504040204" pitchFamily="34" charset="0"/>
              </a:rPr>
              <a:t>Taken by: Inspector Theo Arendolf</a:t>
            </a:r>
          </a:p>
          <a:p>
            <a:pPr algn="ctr"/>
            <a:r>
              <a:rPr lang="en-US" sz="1200" dirty="0">
                <a:latin typeface="Tahoma" panose="020B0604030504040204" pitchFamily="34" charset="0"/>
                <a:ea typeface="Tahoma" panose="020B0604030504040204" pitchFamily="34" charset="0"/>
                <a:cs typeface="Tahoma" panose="020B0604030504040204" pitchFamily="34" charset="0"/>
              </a:rPr>
              <a:t>Taken with: Samsung Galaxy A23 Cellular Phone Camera</a:t>
            </a:r>
          </a:p>
        </p:txBody>
      </p:sp>
      <p:sp>
        <p:nvSpPr>
          <p:cNvPr id="13" name="Rectangle 12">
            <a:extLst>
              <a:ext uri="{FF2B5EF4-FFF2-40B4-BE49-F238E27FC236}">
                <a16:creationId xmlns:a16="http://schemas.microsoft.com/office/drawing/2014/main" id="{2A399A1F-2623-4308-9670-0501CEDE0AC1}"/>
              </a:ext>
            </a:extLst>
          </p:cNvPr>
          <p:cNvSpPr/>
          <p:nvPr/>
        </p:nvSpPr>
        <p:spPr>
          <a:xfrm>
            <a:off x="-4761" y="9010650"/>
            <a:ext cx="6857999" cy="752475"/>
          </a:xfrm>
          <a:prstGeom prst="rect">
            <a:avLst/>
          </a:prstGeom>
          <a:noFill/>
          <a:ln>
            <a:noFill/>
          </a:ln>
        </p:spPr>
        <p:txBody>
          <a:bodyPr anchor="ctr">
            <a:noAutofit/>
          </a:bodyPr>
          <a:lstStyle/>
          <a:p>
            <a:pPr algn="just"/>
            <a:r>
              <a:rPr lang="en-ZA" sz="1200" b="1" dirty="0">
                <a:latin typeface="Tahoma" panose="020B0604030504040204" pitchFamily="34" charset="0"/>
                <a:ea typeface="Tahoma" panose="020B0604030504040204" pitchFamily="34" charset="0"/>
                <a:cs typeface="Tahoma" panose="020B0604030504040204" pitchFamily="34" charset="0"/>
              </a:rPr>
              <a:t>Screenshots 3 &amp; 4: </a:t>
            </a:r>
            <a:r>
              <a:rPr lang="en-ZA" sz="1200" dirty="0">
                <a:latin typeface="Tahoma" panose="020B0604030504040204" pitchFamily="34" charset="0"/>
                <a:ea typeface="Tahoma" panose="020B0604030504040204" pitchFamily="34" charset="0"/>
                <a:cs typeface="Tahoma" panose="020B0604030504040204" pitchFamily="34" charset="0"/>
              </a:rPr>
              <a:t>Screenshots of video “20231204_142338” captured at time stamps 00:00:08 and 00:00:22 depicting two severely underweight black dogs (one of which was depicted in Screenshots 1 &amp;2). Note the protruding rib cage of the second dog depicted in Screenshot 3 and the visible ribs and protruding hip and pelvic bones of both dogs as seen in Screenshot 4. </a:t>
            </a:r>
          </a:p>
        </p:txBody>
      </p:sp>
      <p:pic>
        <p:nvPicPr>
          <p:cNvPr id="3" name="Picture 2">
            <a:extLst>
              <a:ext uri="{FF2B5EF4-FFF2-40B4-BE49-F238E27FC236}">
                <a16:creationId xmlns:a16="http://schemas.microsoft.com/office/drawing/2014/main" id="{50302669-5296-4539-94B6-9222C6F1CAC8}"/>
              </a:ext>
            </a:extLst>
          </p:cNvPr>
          <p:cNvPicPr>
            <a:picLocks noChangeAspect="1"/>
          </p:cNvPicPr>
          <p:nvPr/>
        </p:nvPicPr>
        <p:blipFill>
          <a:blip r:embed="rId4"/>
          <a:stretch>
            <a:fillRect/>
          </a:stretch>
        </p:blipFill>
        <p:spPr>
          <a:xfrm>
            <a:off x="-4762" y="1278641"/>
            <a:ext cx="6858000" cy="3857625"/>
          </a:xfrm>
          <a:prstGeom prst="rect">
            <a:avLst/>
          </a:prstGeom>
        </p:spPr>
      </p:pic>
      <p:pic>
        <p:nvPicPr>
          <p:cNvPr id="4" name="Picture 3">
            <a:extLst>
              <a:ext uri="{FF2B5EF4-FFF2-40B4-BE49-F238E27FC236}">
                <a16:creationId xmlns:a16="http://schemas.microsoft.com/office/drawing/2014/main" id="{50C83813-67EA-4707-A5BD-6CA4A812AE10}"/>
              </a:ext>
            </a:extLst>
          </p:cNvPr>
          <p:cNvPicPr>
            <a:picLocks noChangeAspect="1"/>
          </p:cNvPicPr>
          <p:nvPr/>
        </p:nvPicPr>
        <p:blipFill>
          <a:blip r:embed="rId5"/>
          <a:stretch>
            <a:fillRect/>
          </a:stretch>
        </p:blipFill>
        <p:spPr>
          <a:xfrm>
            <a:off x="0" y="5153025"/>
            <a:ext cx="6858000" cy="3857625"/>
          </a:xfrm>
          <a:prstGeom prst="rect">
            <a:avLst/>
          </a:prstGeom>
        </p:spPr>
      </p:pic>
      <p:sp>
        <p:nvSpPr>
          <p:cNvPr id="10" name="Rectangle 9">
            <a:extLst>
              <a:ext uri="{FF2B5EF4-FFF2-40B4-BE49-F238E27FC236}">
                <a16:creationId xmlns:a16="http://schemas.microsoft.com/office/drawing/2014/main" id="{5AB87815-F822-4933-A6E4-3BBB4B627890}"/>
              </a:ext>
            </a:extLst>
          </p:cNvPr>
          <p:cNvSpPr/>
          <p:nvPr/>
        </p:nvSpPr>
        <p:spPr>
          <a:xfrm>
            <a:off x="0" y="1206093"/>
            <a:ext cx="333375" cy="31790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latin typeface="Tahoma" panose="020B0604030504040204" pitchFamily="34" charset="0"/>
                <a:ea typeface="Tahoma" panose="020B0604030504040204" pitchFamily="34" charset="0"/>
                <a:cs typeface="Tahoma" panose="020B0604030504040204" pitchFamily="34" charset="0"/>
              </a:rPr>
              <a:t>3</a:t>
            </a:r>
            <a:endParaRPr lang="en-US" sz="11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a:extLst>
              <a:ext uri="{FF2B5EF4-FFF2-40B4-BE49-F238E27FC236}">
                <a16:creationId xmlns:a16="http://schemas.microsoft.com/office/drawing/2014/main" id="{E9989F41-6FB9-4BBA-B3B0-AF8E07D10AEE}"/>
              </a:ext>
            </a:extLst>
          </p:cNvPr>
          <p:cNvSpPr/>
          <p:nvPr/>
        </p:nvSpPr>
        <p:spPr>
          <a:xfrm>
            <a:off x="0" y="5153023"/>
            <a:ext cx="333375" cy="31790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latin typeface="Tahoma" panose="020B0604030504040204" pitchFamily="34" charset="0"/>
                <a:ea typeface="Tahoma" panose="020B0604030504040204" pitchFamily="34" charset="0"/>
                <a:cs typeface="Tahoma" panose="020B0604030504040204" pitchFamily="34" charset="0"/>
              </a:rPr>
              <a:t>4</a:t>
            </a:r>
            <a:endParaRPr lang="en-US" sz="11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7605033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06CF70780D834484A0C2B28A39752D" ma:contentTypeVersion="17" ma:contentTypeDescription="Create a new document." ma:contentTypeScope="" ma:versionID="d7ac8f9860367660fb857d40bf64e608">
  <xsd:schema xmlns:xsd="http://www.w3.org/2001/XMLSchema" xmlns:xs="http://www.w3.org/2001/XMLSchema" xmlns:p="http://schemas.microsoft.com/office/2006/metadata/properties" xmlns:ns2="e3d58a75-6a7c-4f53-9011-1384d746df69" xmlns:ns3="5a8649b5-3a2c-4a75-9f6c-a024b2fcee36" xmlns:ns4="aeb88929-25be-4232-b6fa-512268e975eb" targetNamespace="http://schemas.microsoft.com/office/2006/metadata/properties" ma:root="true" ma:fieldsID="bc95417c46fe1b68ced36c41fd57dfd4" ns2:_="" ns3:_="" ns4:_="">
    <xsd:import namespace="e3d58a75-6a7c-4f53-9011-1384d746df69"/>
    <xsd:import namespace="5a8649b5-3a2c-4a75-9f6c-a024b2fcee36"/>
    <xsd:import namespace="aeb88929-25be-4232-b6fa-512268e975e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d58a75-6a7c-4f53-9011-1384d746df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3baaacb-9ec1-4571-9706-7016f0e94c6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8649b5-3a2c-4a75-9f6c-a024b2fcee3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eb88929-25be-4232-b6fa-512268e975e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f3ca01f0-91f0-4a5d-950c-0c34891300b3}" ma:internalName="TaxCatchAll" ma:showField="CatchAllData" ma:web="aeb88929-25be-4232-b6fa-512268e975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eb88929-25be-4232-b6fa-512268e975eb" xsi:nil="true"/>
    <lcf76f155ced4ddcb4097134ff3c332f xmlns="e3d58a75-6a7c-4f53-9011-1384d746df6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41F7AB-94ED-476F-B3DD-BBE0436AC7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d58a75-6a7c-4f53-9011-1384d746df69"/>
    <ds:schemaRef ds:uri="5a8649b5-3a2c-4a75-9f6c-a024b2fcee36"/>
    <ds:schemaRef ds:uri="aeb88929-25be-4232-b6fa-512268e975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141701F-2D92-45F7-A218-BD4C59CFD31E}">
  <ds:schemaRefs>
    <ds:schemaRef ds:uri="http://schemas.microsoft.com/office/2006/metadata/properties"/>
    <ds:schemaRef ds:uri="http://purl.org/dc/elements/1.1/"/>
    <ds:schemaRef ds:uri="5a8649b5-3a2c-4a75-9f6c-a024b2fcee36"/>
    <ds:schemaRef ds:uri="http://purl.org/dc/terms/"/>
    <ds:schemaRef ds:uri="e3d58a75-6a7c-4f53-9011-1384d746df69"/>
    <ds:schemaRef ds:uri="aeb88929-25be-4232-b6fa-512268e975eb"/>
    <ds:schemaRef ds:uri="http://schemas.microsoft.com/office/infopath/2007/PartnerControls"/>
    <ds:schemaRef ds:uri="http://purl.org/dc/dcmitype/"/>
    <ds:schemaRef ds:uri="http://schemas.microsoft.com/office/2006/documentManagement/type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CCE7D6D-957D-4E07-9E56-18ABE2B6E1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743</TotalTime>
  <Words>213</Words>
  <Application>Microsoft Office PowerPoint</Application>
  <PresentationFormat>A4 Paper (210x297 mm)</PresentationFormat>
  <Paragraphs>22</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Tahoma</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Jaco Pieterse  - Cape of Good Hope SPCA</dc:creator>
  <cp:lastModifiedBy>Nicole Venter - Cape of Good Hope SPCA</cp:lastModifiedBy>
  <cp:revision>73</cp:revision>
  <dcterms:created xsi:type="dcterms:W3CDTF">2020-07-23T10:58:57Z</dcterms:created>
  <dcterms:modified xsi:type="dcterms:W3CDTF">2023-12-13T07:19:12Z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0x010100DC06CF70780D834484A0C2B28A39752D</vt:lpwstr>
  </property>
  <property fmtid="{D5CDD505-2E9C-101B-9397-08002B2CF9AE}" pid="3" name="MediaServiceImageTags">
    <vt:lpwstr/>
  </property>
</Properties>
</file>