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17"/>
  </p:notesMasterIdLst>
  <p:sldIdLst>
    <p:sldId id="404" r:id="rId5"/>
    <p:sldId id="405" r:id="rId6"/>
    <p:sldId id="406" r:id="rId7"/>
    <p:sldId id="407" r:id="rId8"/>
    <p:sldId id="408" r:id="rId9"/>
    <p:sldId id="413" r:id="rId10"/>
    <p:sldId id="412" r:id="rId11"/>
    <p:sldId id="409" r:id="rId12"/>
    <p:sldId id="410" r:id="rId13"/>
    <p:sldId id="414" r:id="rId14"/>
    <p:sldId id="411" r:id="rId15"/>
    <p:sldId id="415" r:id="rId16"/>
  </p:sldIdLst>
  <p:sldSz cx="9906000" cy="6858000" type="A4"/>
  <p:notesSz cx="6858000" cy="9144000"/>
  <p:photoAlbum showCaptions="1" layout="2pic"/>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24" d="100"/>
          <a:sy n="124" d="100"/>
        </p:scale>
        <p:origin x="93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ZA"/>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5E0E29-6394-4D06-9341-16F670425D8F}" type="datetimeFigureOut">
              <a:rPr lang="en-ZA" smtClean="0"/>
              <a:t>2024/01/09</a:t>
            </a:fld>
            <a:endParaRPr lang="en-ZA"/>
          </a:p>
        </p:txBody>
      </p:sp>
      <p:sp>
        <p:nvSpPr>
          <p:cNvPr id="4" name="Slide Image Placeholder 3"/>
          <p:cNvSpPr>
            <a:spLocks noGrp="1" noRot="1" noChangeAspect="1"/>
          </p:cNvSpPr>
          <p:nvPr>
            <p:ph type="sldImg" idx="2"/>
          </p:nvPr>
        </p:nvSpPr>
        <p:spPr>
          <a:xfrm>
            <a:off x="1200150" y="1143000"/>
            <a:ext cx="4457700" cy="3086100"/>
          </a:xfrm>
          <a:prstGeom prst="rect">
            <a:avLst/>
          </a:prstGeom>
          <a:noFill/>
          <a:ln w="12700">
            <a:solidFill>
              <a:prstClr val="black"/>
            </a:solidFill>
          </a:ln>
        </p:spPr>
        <p:txBody>
          <a:bodyPr vert="horz" lIns="91440" tIns="45720" rIns="91440" bIns="45720" rtlCol="0" anchor="ctr"/>
          <a:lstStyle/>
          <a:p>
            <a:endParaRPr lang="en-ZA"/>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ZA"/>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40B252-0D3A-4DB0-AB8C-170E29B01AD9}" type="slidenum">
              <a:rPr lang="en-ZA" smtClean="0"/>
              <a:t>‹#›</a:t>
            </a:fld>
            <a:endParaRPr lang="en-ZA"/>
          </a:p>
        </p:txBody>
      </p:sp>
    </p:spTree>
    <p:extLst>
      <p:ext uri="{BB962C8B-B14F-4D97-AF65-F5344CB8AC3E}">
        <p14:creationId xmlns:p14="http://schemas.microsoft.com/office/powerpoint/2010/main" val="21493590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ZA" dirty="0"/>
          </a:p>
        </p:txBody>
      </p:sp>
      <p:sp>
        <p:nvSpPr>
          <p:cNvPr id="4" name="Slide Number Placeholder 3"/>
          <p:cNvSpPr>
            <a:spLocks noGrp="1"/>
          </p:cNvSpPr>
          <p:nvPr>
            <p:ph type="sldNum" sz="quarter" idx="5"/>
          </p:nvPr>
        </p:nvSpPr>
        <p:spPr/>
        <p:txBody>
          <a:bodyPr/>
          <a:lstStyle/>
          <a:p>
            <a:fld id="{D840B252-0D3A-4DB0-AB8C-170E29B01AD9}" type="slidenum">
              <a:rPr lang="en-ZA" smtClean="0"/>
              <a:t>1</a:t>
            </a:fld>
            <a:endParaRPr lang="en-ZA"/>
          </a:p>
        </p:txBody>
      </p:sp>
    </p:spTree>
    <p:extLst>
      <p:ext uri="{BB962C8B-B14F-4D97-AF65-F5344CB8AC3E}">
        <p14:creationId xmlns:p14="http://schemas.microsoft.com/office/powerpoint/2010/main" val="6630466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ZA" dirty="0"/>
          </a:p>
        </p:txBody>
      </p:sp>
      <p:sp>
        <p:nvSpPr>
          <p:cNvPr id="4" name="Slide Number Placeholder 3"/>
          <p:cNvSpPr>
            <a:spLocks noGrp="1"/>
          </p:cNvSpPr>
          <p:nvPr>
            <p:ph type="sldNum" sz="quarter" idx="5"/>
          </p:nvPr>
        </p:nvSpPr>
        <p:spPr/>
        <p:txBody>
          <a:bodyPr/>
          <a:lstStyle/>
          <a:p>
            <a:fld id="{D840B252-0D3A-4DB0-AB8C-170E29B01AD9}" type="slidenum">
              <a:rPr lang="en-ZA" smtClean="0"/>
              <a:t>2</a:t>
            </a:fld>
            <a:endParaRPr lang="en-ZA"/>
          </a:p>
        </p:txBody>
      </p:sp>
    </p:spTree>
    <p:extLst>
      <p:ext uri="{BB962C8B-B14F-4D97-AF65-F5344CB8AC3E}">
        <p14:creationId xmlns:p14="http://schemas.microsoft.com/office/powerpoint/2010/main" val="5749936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ZA" dirty="0"/>
          </a:p>
        </p:txBody>
      </p:sp>
      <p:sp>
        <p:nvSpPr>
          <p:cNvPr id="4" name="Slide Number Placeholder 3"/>
          <p:cNvSpPr>
            <a:spLocks noGrp="1"/>
          </p:cNvSpPr>
          <p:nvPr>
            <p:ph type="sldNum" sz="quarter" idx="5"/>
          </p:nvPr>
        </p:nvSpPr>
        <p:spPr/>
        <p:txBody>
          <a:bodyPr/>
          <a:lstStyle/>
          <a:p>
            <a:fld id="{D840B252-0D3A-4DB0-AB8C-170E29B01AD9}" type="slidenum">
              <a:rPr lang="en-ZA" smtClean="0"/>
              <a:t>3</a:t>
            </a:fld>
            <a:endParaRPr lang="en-ZA"/>
          </a:p>
        </p:txBody>
      </p:sp>
    </p:spTree>
    <p:extLst>
      <p:ext uri="{BB962C8B-B14F-4D97-AF65-F5344CB8AC3E}">
        <p14:creationId xmlns:p14="http://schemas.microsoft.com/office/powerpoint/2010/main" val="435663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ZA" dirty="0"/>
          </a:p>
        </p:txBody>
      </p:sp>
      <p:sp>
        <p:nvSpPr>
          <p:cNvPr id="4" name="Slide Number Placeholder 3"/>
          <p:cNvSpPr>
            <a:spLocks noGrp="1"/>
          </p:cNvSpPr>
          <p:nvPr>
            <p:ph type="sldNum" sz="quarter" idx="5"/>
          </p:nvPr>
        </p:nvSpPr>
        <p:spPr/>
        <p:txBody>
          <a:bodyPr/>
          <a:lstStyle/>
          <a:p>
            <a:fld id="{D840B252-0D3A-4DB0-AB8C-170E29B01AD9}" type="slidenum">
              <a:rPr lang="en-ZA" smtClean="0"/>
              <a:t>4</a:t>
            </a:fld>
            <a:endParaRPr lang="en-ZA"/>
          </a:p>
        </p:txBody>
      </p:sp>
    </p:spTree>
    <p:extLst>
      <p:ext uri="{BB962C8B-B14F-4D97-AF65-F5344CB8AC3E}">
        <p14:creationId xmlns:p14="http://schemas.microsoft.com/office/powerpoint/2010/main" val="40713177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ZA" dirty="0"/>
          </a:p>
        </p:txBody>
      </p:sp>
      <p:sp>
        <p:nvSpPr>
          <p:cNvPr id="4" name="Slide Number Placeholder 3"/>
          <p:cNvSpPr>
            <a:spLocks noGrp="1"/>
          </p:cNvSpPr>
          <p:nvPr>
            <p:ph type="sldNum" sz="quarter" idx="5"/>
          </p:nvPr>
        </p:nvSpPr>
        <p:spPr/>
        <p:txBody>
          <a:bodyPr/>
          <a:lstStyle/>
          <a:p>
            <a:fld id="{D840B252-0D3A-4DB0-AB8C-170E29B01AD9}" type="slidenum">
              <a:rPr lang="en-ZA" smtClean="0"/>
              <a:t>5</a:t>
            </a:fld>
            <a:endParaRPr lang="en-ZA"/>
          </a:p>
        </p:txBody>
      </p:sp>
    </p:spTree>
    <p:extLst>
      <p:ext uri="{BB962C8B-B14F-4D97-AF65-F5344CB8AC3E}">
        <p14:creationId xmlns:p14="http://schemas.microsoft.com/office/powerpoint/2010/main" val="24184518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ZA" dirty="0"/>
          </a:p>
        </p:txBody>
      </p:sp>
      <p:sp>
        <p:nvSpPr>
          <p:cNvPr id="4" name="Slide Number Placeholder 3"/>
          <p:cNvSpPr>
            <a:spLocks noGrp="1"/>
          </p:cNvSpPr>
          <p:nvPr>
            <p:ph type="sldNum" sz="quarter" idx="5"/>
          </p:nvPr>
        </p:nvSpPr>
        <p:spPr/>
        <p:txBody>
          <a:bodyPr/>
          <a:lstStyle/>
          <a:p>
            <a:fld id="{D840B252-0D3A-4DB0-AB8C-170E29B01AD9}" type="slidenum">
              <a:rPr lang="en-ZA" smtClean="0"/>
              <a:t>6</a:t>
            </a:fld>
            <a:endParaRPr lang="en-ZA"/>
          </a:p>
        </p:txBody>
      </p:sp>
    </p:spTree>
    <p:extLst>
      <p:ext uri="{BB962C8B-B14F-4D97-AF65-F5344CB8AC3E}">
        <p14:creationId xmlns:p14="http://schemas.microsoft.com/office/powerpoint/2010/main" val="34257715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ZA" dirty="0"/>
          </a:p>
        </p:txBody>
      </p:sp>
      <p:sp>
        <p:nvSpPr>
          <p:cNvPr id="4" name="Slide Number Placeholder 3"/>
          <p:cNvSpPr>
            <a:spLocks noGrp="1"/>
          </p:cNvSpPr>
          <p:nvPr>
            <p:ph type="sldNum" sz="quarter" idx="5"/>
          </p:nvPr>
        </p:nvSpPr>
        <p:spPr/>
        <p:txBody>
          <a:bodyPr/>
          <a:lstStyle/>
          <a:p>
            <a:fld id="{D840B252-0D3A-4DB0-AB8C-170E29B01AD9}" type="slidenum">
              <a:rPr lang="en-ZA" smtClean="0"/>
              <a:t>7</a:t>
            </a:fld>
            <a:endParaRPr lang="en-ZA"/>
          </a:p>
        </p:txBody>
      </p:sp>
    </p:spTree>
    <p:extLst>
      <p:ext uri="{BB962C8B-B14F-4D97-AF65-F5344CB8AC3E}">
        <p14:creationId xmlns:p14="http://schemas.microsoft.com/office/powerpoint/2010/main" val="584418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ZA" dirty="0"/>
          </a:p>
        </p:txBody>
      </p:sp>
      <p:sp>
        <p:nvSpPr>
          <p:cNvPr id="4" name="Slide Number Placeholder 3"/>
          <p:cNvSpPr>
            <a:spLocks noGrp="1"/>
          </p:cNvSpPr>
          <p:nvPr>
            <p:ph type="sldNum" sz="quarter" idx="5"/>
          </p:nvPr>
        </p:nvSpPr>
        <p:spPr/>
        <p:txBody>
          <a:bodyPr/>
          <a:lstStyle/>
          <a:p>
            <a:fld id="{D840B252-0D3A-4DB0-AB8C-170E29B01AD9}" type="slidenum">
              <a:rPr lang="en-ZA" smtClean="0"/>
              <a:t>8</a:t>
            </a:fld>
            <a:endParaRPr lang="en-ZA"/>
          </a:p>
        </p:txBody>
      </p:sp>
    </p:spTree>
    <p:extLst>
      <p:ext uri="{BB962C8B-B14F-4D97-AF65-F5344CB8AC3E}">
        <p14:creationId xmlns:p14="http://schemas.microsoft.com/office/powerpoint/2010/main" val="2817633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ZA" dirty="0"/>
          </a:p>
        </p:txBody>
      </p:sp>
      <p:sp>
        <p:nvSpPr>
          <p:cNvPr id="4" name="Slide Number Placeholder 3"/>
          <p:cNvSpPr>
            <a:spLocks noGrp="1"/>
          </p:cNvSpPr>
          <p:nvPr>
            <p:ph type="sldNum" sz="quarter" idx="5"/>
          </p:nvPr>
        </p:nvSpPr>
        <p:spPr/>
        <p:txBody>
          <a:bodyPr/>
          <a:lstStyle/>
          <a:p>
            <a:fld id="{D840B252-0D3A-4DB0-AB8C-170E29B01AD9}" type="slidenum">
              <a:rPr lang="en-ZA" smtClean="0"/>
              <a:t>9</a:t>
            </a:fld>
            <a:endParaRPr lang="en-ZA"/>
          </a:p>
        </p:txBody>
      </p:sp>
    </p:spTree>
    <p:extLst>
      <p:ext uri="{BB962C8B-B14F-4D97-AF65-F5344CB8AC3E}">
        <p14:creationId xmlns:p14="http://schemas.microsoft.com/office/powerpoint/2010/main" val="12565347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ZA" dirty="0"/>
          </a:p>
        </p:txBody>
      </p:sp>
      <p:sp>
        <p:nvSpPr>
          <p:cNvPr id="4" name="Slide Number Placeholder 3"/>
          <p:cNvSpPr>
            <a:spLocks noGrp="1"/>
          </p:cNvSpPr>
          <p:nvPr>
            <p:ph type="sldNum" sz="quarter" idx="5"/>
          </p:nvPr>
        </p:nvSpPr>
        <p:spPr/>
        <p:txBody>
          <a:bodyPr/>
          <a:lstStyle/>
          <a:p>
            <a:fld id="{D840B252-0D3A-4DB0-AB8C-170E29B01AD9}" type="slidenum">
              <a:rPr lang="en-ZA" smtClean="0"/>
              <a:t>10</a:t>
            </a:fld>
            <a:endParaRPr lang="en-ZA"/>
          </a:p>
        </p:txBody>
      </p:sp>
    </p:spTree>
    <p:extLst>
      <p:ext uri="{BB962C8B-B14F-4D97-AF65-F5344CB8AC3E}">
        <p14:creationId xmlns:p14="http://schemas.microsoft.com/office/powerpoint/2010/main" val="33556438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ZA" dirty="0"/>
          </a:p>
        </p:txBody>
      </p:sp>
      <p:sp>
        <p:nvSpPr>
          <p:cNvPr id="4" name="Slide Number Placeholder 3"/>
          <p:cNvSpPr>
            <a:spLocks noGrp="1"/>
          </p:cNvSpPr>
          <p:nvPr>
            <p:ph type="sldNum" sz="quarter" idx="5"/>
          </p:nvPr>
        </p:nvSpPr>
        <p:spPr/>
        <p:txBody>
          <a:bodyPr/>
          <a:lstStyle/>
          <a:p>
            <a:fld id="{D840B252-0D3A-4DB0-AB8C-170E29B01AD9}" type="slidenum">
              <a:rPr lang="en-ZA" smtClean="0"/>
              <a:t>11</a:t>
            </a:fld>
            <a:endParaRPr lang="en-ZA"/>
          </a:p>
        </p:txBody>
      </p:sp>
    </p:spTree>
    <p:extLst>
      <p:ext uri="{BB962C8B-B14F-4D97-AF65-F5344CB8AC3E}">
        <p14:creationId xmlns:p14="http://schemas.microsoft.com/office/powerpoint/2010/main" val="40566141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ZA" dirty="0"/>
          </a:p>
        </p:txBody>
      </p:sp>
      <p:sp>
        <p:nvSpPr>
          <p:cNvPr id="4" name="Slide Number Placeholder 3"/>
          <p:cNvSpPr>
            <a:spLocks noGrp="1"/>
          </p:cNvSpPr>
          <p:nvPr>
            <p:ph type="sldNum" sz="quarter" idx="5"/>
          </p:nvPr>
        </p:nvSpPr>
        <p:spPr/>
        <p:txBody>
          <a:bodyPr/>
          <a:lstStyle/>
          <a:p>
            <a:fld id="{D840B252-0D3A-4DB0-AB8C-170E29B01AD9}" type="slidenum">
              <a:rPr lang="en-ZA" smtClean="0"/>
              <a:t>12</a:t>
            </a:fld>
            <a:endParaRPr lang="en-ZA"/>
          </a:p>
        </p:txBody>
      </p:sp>
    </p:spTree>
    <p:extLst>
      <p:ext uri="{BB962C8B-B14F-4D97-AF65-F5344CB8AC3E}">
        <p14:creationId xmlns:p14="http://schemas.microsoft.com/office/powerpoint/2010/main" val="35797660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3243676-0E3F-4850-8674-276C40FA76CC}" type="datetime1">
              <a:rPr lang="en-ZA" smtClean="0"/>
              <a:t>2024/01/09</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95044301-A1B2-435E-A6DE-19AB1A2D1CB7}" type="slidenum">
              <a:rPr lang="en-ZA" smtClean="0"/>
              <a:t>‹#›</a:t>
            </a:fld>
            <a:endParaRPr lang="en-ZA"/>
          </a:p>
        </p:txBody>
      </p:sp>
    </p:spTree>
    <p:extLst>
      <p:ext uri="{BB962C8B-B14F-4D97-AF65-F5344CB8AC3E}">
        <p14:creationId xmlns:p14="http://schemas.microsoft.com/office/powerpoint/2010/main" val="181875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96FDAC-C780-4279-9A56-F958F3C967E1}" type="datetime1">
              <a:rPr lang="en-ZA" smtClean="0"/>
              <a:t>2024/01/09</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95044301-A1B2-435E-A6DE-19AB1A2D1CB7}" type="slidenum">
              <a:rPr lang="en-ZA" smtClean="0"/>
              <a:t>‹#›</a:t>
            </a:fld>
            <a:endParaRPr lang="en-ZA"/>
          </a:p>
        </p:txBody>
      </p:sp>
    </p:spTree>
    <p:extLst>
      <p:ext uri="{BB962C8B-B14F-4D97-AF65-F5344CB8AC3E}">
        <p14:creationId xmlns:p14="http://schemas.microsoft.com/office/powerpoint/2010/main" val="11752178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D037F98-8156-43E1-AD13-6790857D17A7}" type="datetime1">
              <a:rPr lang="en-ZA" smtClean="0"/>
              <a:t>2024/01/09</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95044301-A1B2-435E-A6DE-19AB1A2D1CB7}" type="slidenum">
              <a:rPr lang="en-ZA" smtClean="0"/>
              <a:t>‹#›</a:t>
            </a:fld>
            <a:endParaRPr lang="en-ZA"/>
          </a:p>
        </p:txBody>
      </p:sp>
    </p:spTree>
    <p:extLst>
      <p:ext uri="{BB962C8B-B14F-4D97-AF65-F5344CB8AC3E}">
        <p14:creationId xmlns:p14="http://schemas.microsoft.com/office/powerpoint/2010/main" val="210400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1038" y="1825625"/>
            <a:ext cx="42100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14913" y="1825625"/>
            <a:ext cx="42100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6A774C-702F-42EE-92F2-C27B85058D3E}" type="datetime1">
              <a:rPr lang="en-ZA" smtClean="0"/>
              <a:t>2024/01/09</a:t>
            </a:fld>
            <a:endParaRPr lang="en-ZA"/>
          </a:p>
        </p:txBody>
      </p:sp>
      <p:sp>
        <p:nvSpPr>
          <p:cNvPr id="6" name="Footer Placeholder 5"/>
          <p:cNvSpPr>
            <a:spLocks noGrp="1"/>
          </p:cNvSpPr>
          <p:nvPr>
            <p:ph type="ftr" sz="quarter" idx="11"/>
          </p:nvPr>
        </p:nvSpPr>
        <p:spPr/>
        <p:txBody>
          <a:bodyPr/>
          <a:lstStyle/>
          <a:p>
            <a:endParaRPr lang="en-ZA"/>
          </a:p>
        </p:txBody>
      </p:sp>
      <p:sp>
        <p:nvSpPr>
          <p:cNvPr id="7" name="Slide Number Placeholder 6"/>
          <p:cNvSpPr>
            <a:spLocks noGrp="1"/>
          </p:cNvSpPr>
          <p:nvPr>
            <p:ph type="sldNum" sz="quarter" idx="12"/>
          </p:nvPr>
        </p:nvSpPr>
        <p:spPr/>
        <p:txBody>
          <a:bodyPr/>
          <a:lstStyle/>
          <a:p>
            <a:fld id="{95044301-A1B2-435E-A6DE-19AB1A2D1CB7}" type="slidenum">
              <a:rPr lang="en-ZA" smtClean="0"/>
              <a:t>‹#›</a:t>
            </a:fld>
            <a:endParaRPr lang="en-ZA"/>
          </a:p>
        </p:txBody>
      </p:sp>
    </p:spTree>
    <p:extLst>
      <p:ext uri="{BB962C8B-B14F-4D97-AF65-F5344CB8AC3E}">
        <p14:creationId xmlns:p14="http://schemas.microsoft.com/office/powerpoint/2010/main" val="3686043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3976C7-D73E-4FED-B694-390055E15D51}" type="datetime1">
              <a:rPr lang="en-ZA" smtClean="0"/>
              <a:t>2024/01/09</a:t>
            </a:fld>
            <a:endParaRPr lang="en-ZA"/>
          </a:p>
        </p:txBody>
      </p:sp>
      <p:sp>
        <p:nvSpPr>
          <p:cNvPr id="8" name="Footer Placeholder 7"/>
          <p:cNvSpPr>
            <a:spLocks noGrp="1"/>
          </p:cNvSpPr>
          <p:nvPr>
            <p:ph type="ftr" sz="quarter" idx="11"/>
          </p:nvPr>
        </p:nvSpPr>
        <p:spPr/>
        <p:txBody>
          <a:bodyPr/>
          <a:lstStyle/>
          <a:p>
            <a:endParaRPr lang="en-ZA"/>
          </a:p>
        </p:txBody>
      </p:sp>
      <p:sp>
        <p:nvSpPr>
          <p:cNvPr id="9" name="Slide Number Placeholder 8"/>
          <p:cNvSpPr>
            <a:spLocks noGrp="1"/>
          </p:cNvSpPr>
          <p:nvPr>
            <p:ph type="sldNum" sz="quarter" idx="12"/>
          </p:nvPr>
        </p:nvSpPr>
        <p:spPr/>
        <p:txBody>
          <a:bodyPr/>
          <a:lstStyle/>
          <a:p>
            <a:fld id="{95044301-A1B2-435E-A6DE-19AB1A2D1CB7}" type="slidenum">
              <a:rPr lang="en-ZA" smtClean="0"/>
              <a:t>‹#›</a:t>
            </a:fld>
            <a:endParaRPr lang="en-ZA"/>
          </a:p>
        </p:txBody>
      </p:sp>
    </p:spTree>
    <p:extLst>
      <p:ext uri="{BB962C8B-B14F-4D97-AF65-F5344CB8AC3E}">
        <p14:creationId xmlns:p14="http://schemas.microsoft.com/office/powerpoint/2010/main" val="3264250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E08CA1-0334-4CB0-94AF-38602A92B86D}" type="datetime1">
              <a:rPr lang="en-ZA" smtClean="0"/>
              <a:t>2024/01/09</a:t>
            </a:fld>
            <a:endParaRPr lang="en-ZA"/>
          </a:p>
        </p:txBody>
      </p:sp>
      <p:sp>
        <p:nvSpPr>
          <p:cNvPr id="4" name="Footer Placeholder 3"/>
          <p:cNvSpPr>
            <a:spLocks noGrp="1"/>
          </p:cNvSpPr>
          <p:nvPr>
            <p:ph type="ftr" sz="quarter" idx="11"/>
          </p:nvPr>
        </p:nvSpPr>
        <p:spPr/>
        <p:txBody>
          <a:bodyPr/>
          <a:lstStyle/>
          <a:p>
            <a:endParaRPr lang="en-ZA"/>
          </a:p>
        </p:txBody>
      </p:sp>
      <p:sp>
        <p:nvSpPr>
          <p:cNvPr id="5" name="Slide Number Placeholder 4"/>
          <p:cNvSpPr>
            <a:spLocks noGrp="1"/>
          </p:cNvSpPr>
          <p:nvPr>
            <p:ph type="sldNum" sz="quarter" idx="12"/>
          </p:nvPr>
        </p:nvSpPr>
        <p:spPr/>
        <p:txBody>
          <a:bodyPr/>
          <a:lstStyle/>
          <a:p>
            <a:fld id="{95044301-A1B2-435E-A6DE-19AB1A2D1CB7}" type="slidenum">
              <a:rPr lang="en-ZA" smtClean="0"/>
              <a:t>‹#›</a:t>
            </a:fld>
            <a:endParaRPr lang="en-ZA"/>
          </a:p>
        </p:txBody>
      </p:sp>
    </p:spTree>
    <p:extLst>
      <p:ext uri="{BB962C8B-B14F-4D97-AF65-F5344CB8AC3E}">
        <p14:creationId xmlns:p14="http://schemas.microsoft.com/office/powerpoint/2010/main" val="2543259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A5E54B-F17C-4793-BAE7-55EE3BBFAAF0}" type="datetime1">
              <a:rPr lang="en-ZA" smtClean="0"/>
              <a:t>2024/01/09</a:t>
            </a:fld>
            <a:endParaRPr lang="en-ZA"/>
          </a:p>
        </p:txBody>
      </p:sp>
      <p:sp>
        <p:nvSpPr>
          <p:cNvPr id="3" name="Footer Placeholder 2"/>
          <p:cNvSpPr>
            <a:spLocks noGrp="1"/>
          </p:cNvSpPr>
          <p:nvPr>
            <p:ph type="ftr" sz="quarter" idx="11"/>
          </p:nvPr>
        </p:nvSpPr>
        <p:spPr/>
        <p:txBody>
          <a:bodyPr/>
          <a:lstStyle/>
          <a:p>
            <a:endParaRPr lang="en-ZA"/>
          </a:p>
        </p:txBody>
      </p:sp>
      <p:sp>
        <p:nvSpPr>
          <p:cNvPr id="4" name="Slide Number Placeholder 3"/>
          <p:cNvSpPr>
            <a:spLocks noGrp="1"/>
          </p:cNvSpPr>
          <p:nvPr>
            <p:ph type="sldNum" sz="quarter" idx="12"/>
          </p:nvPr>
        </p:nvSpPr>
        <p:spPr/>
        <p:txBody>
          <a:bodyPr/>
          <a:lstStyle/>
          <a:p>
            <a:fld id="{95044301-A1B2-435E-A6DE-19AB1A2D1CB7}" type="slidenum">
              <a:rPr lang="en-ZA" smtClean="0"/>
              <a:t>‹#›</a:t>
            </a:fld>
            <a:endParaRPr lang="en-ZA"/>
          </a:p>
        </p:txBody>
      </p:sp>
    </p:spTree>
    <p:extLst>
      <p:ext uri="{BB962C8B-B14F-4D97-AF65-F5344CB8AC3E}">
        <p14:creationId xmlns:p14="http://schemas.microsoft.com/office/powerpoint/2010/main" val="4021087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AD4123E-E3A2-4CDE-8F0E-0C1897698B56}" type="datetime1">
              <a:rPr lang="en-ZA" smtClean="0"/>
              <a:t>2024/01/09</a:t>
            </a:fld>
            <a:endParaRPr lang="en-ZA"/>
          </a:p>
        </p:txBody>
      </p:sp>
      <p:sp>
        <p:nvSpPr>
          <p:cNvPr id="6" name="Footer Placeholder 5"/>
          <p:cNvSpPr>
            <a:spLocks noGrp="1"/>
          </p:cNvSpPr>
          <p:nvPr>
            <p:ph type="ftr" sz="quarter" idx="11"/>
          </p:nvPr>
        </p:nvSpPr>
        <p:spPr/>
        <p:txBody>
          <a:bodyPr/>
          <a:lstStyle/>
          <a:p>
            <a:endParaRPr lang="en-ZA"/>
          </a:p>
        </p:txBody>
      </p:sp>
      <p:sp>
        <p:nvSpPr>
          <p:cNvPr id="7" name="Slide Number Placeholder 6"/>
          <p:cNvSpPr>
            <a:spLocks noGrp="1"/>
          </p:cNvSpPr>
          <p:nvPr>
            <p:ph type="sldNum" sz="quarter" idx="12"/>
          </p:nvPr>
        </p:nvSpPr>
        <p:spPr/>
        <p:txBody>
          <a:bodyPr/>
          <a:lstStyle/>
          <a:p>
            <a:fld id="{95044301-A1B2-435E-A6DE-19AB1A2D1CB7}" type="slidenum">
              <a:rPr lang="en-ZA" smtClean="0"/>
              <a:t>‹#›</a:t>
            </a:fld>
            <a:endParaRPr lang="en-ZA"/>
          </a:p>
        </p:txBody>
      </p:sp>
    </p:spTree>
    <p:extLst>
      <p:ext uri="{BB962C8B-B14F-4D97-AF65-F5344CB8AC3E}">
        <p14:creationId xmlns:p14="http://schemas.microsoft.com/office/powerpoint/2010/main" val="3172521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6FC0BC7-CE51-41E3-9E05-E19C8583984A}" type="datetime1">
              <a:rPr lang="en-ZA" smtClean="0"/>
              <a:t>2024/01/09</a:t>
            </a:fld>
            <a:endParaRPr lang="en-ZA"/>
          </a:p>
        </p:txBody>
      </p:sp>
      <p:sp>
        <p:nvSpPr>
          <p:cNvPr id="6" name="Footer Placeholder 5"/>
          <p:cNvSpPr>
            <a:spLocks noGrp="1"/>
          </p:cNvSpPr>
          <p:nvPr>
            <p:ph type="ftr" sz="quarter" idx="11"/>
          </p:nvPr>
        </p:nvSpPr>
        <p:spPr/>
        <p:txBody>
          <a:bodyPr/>
          <a:lstStyle/>
          <a:p>
            <a:endParaRPr lang="en-ZA"/>
          </a:p>
        </p:txBody>
      </p:sp>
      <p:sp>
        <p:nvSpPr>
          <p:cNvPr id="7" name="Slide Number Placeholder 6"/>
          <p:cNvSpPr>
            <a:spLocks noGrp="1"/>
          </p:cNvSpPr>
          <p:nvPr>
            <p:ph type="sldNum" sz="quarter" idx="12"/>
          </p:nvPr>
        </p:nvSpPr>
        <p:spPr/>
        <p:txBody>
          <a:bodyPr/>
          <a:lstStyle/>
          <a:p>
            <a:fld id="{95044301-A1B2-435E-A6DE-19AB1A2D1CB7}" type="slidenum">
              <a:rPr lang="en-ZA" smtClean="0"/>
              <a:t>‹#›</a:t>
            </a:fld>
            <a:endParaRPr lang="en-ZA"/>
          </a:p>
        </p:txBody>
      </p:sp>
    </p:spTree>
    <p:extLst>
      <p:ext uri="{BB962C8B-B14F-4D97-AF65-F5344CB8AC3E}">
        <p14:creationId xmlns:p14="http://schemas.microsoft.com/office/powerpoint/2010/main" val="3900597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E405DE-B2AA-48F6-90DD-4BD38B156FC2}" type="datetime1">
              <a:rPr lang="en-ZA" smtClean="0"/>
              <a:t>2024/01/09</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95044301-A1B2-435E-A6DE-19AB1A2D1CB7}" type="slidenum">
              <a:rPr lang="en-ZA" smtClean="0"/>
              <a:t>‹#›</a:t>
            </a:fld>
            <a:endParaRPr lang="en-ZA"/>
          </a:p>
        </p:txBody>
      </p:sp>
    </p:spTree>
    <p:extLst>
      <p:ext uri="{BB962C8B-B14F-4D97-AF65-F5344CB8AC3E}">
        <p14:creationId xmlns:p14="http://schemas.microsoft.com/office/powerpoint/2010/main" val="2197156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4126A-B664-4EC1-A568-17CF3052CAFA}" type="datetime1">
              <a:rPr lang="en-ZA" smtClean="0"/>
              <a:t>2024/01/09</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95044301-A1B2-435E-A6DE-19AB1A2D1CB7}" type="slidenum">
              <a:rPr lang="en-ZA" smtClean="0"/>
              <a:t>‹#›</a:t>
            </a:fld>
            <a:endParaRPr lang="en-ZA"/>
          </a:p>
        </p:txBody>
      </p:sp>
    </p:spTree>
    <p:extLst>
      <p:ext uri="{BB962C8B-B14F-4D97-AF65-F5344CB8AC3E}">
        <p14:creationId xmlns:p14="http://schemas.microsoft.com/office/powerpoint/2010/main" val="967721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134211-BCD7-431E-8972-4604D057DBDE}" type="datetime1">
              <a:rPr lang="en-ZA" smtClean="0"/>
              <a:t>2024/01/09</a:t>
            </a:fld>
            <a:endParaRPr lang="en-ZA"/>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ZA"/>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044301-A1B2-435E-A6DE-19AB1A2D1CB7}" type="slidenum">
              <a:rPr lang="en-ZA" smtClean="0"/>
              <a:t>‹#›</a:t>
            </a:fld>
            <a:endParaRPr lang="en-ZA"/>
          </a:p>
        </p:txBody>
      </p:sp>
    </p:spTree>
    <p:extLst>
      <p:ext uri="{BB962C8B-B14F-4D97-AF65-F5344CB8AC3E}">
        <p14:creationId xmlns:p14="http://schemas.microsoft.com/office/powerpoint/2010/main" val="280634649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FA316F2-16EF-44A9-8BBD-257CBC369A8D}"/>
              </a:ext>
            </a:extLst>
          </p:cNvPr>
          <p:cNvSpPr>
            <a:spLocks noGrp="1"/>
          </p:cNvSpPr>
          <p:nvPr>
            <p:ph type="sldNum" sz="quarter" idx="12"/>
          </p:nvPr>
        </p:nvSpPr>
        <p:spPr>
          <a:xfrm>
            <a:off x="9283337" y="6604000"/>
            <a:ext cx="622663" cy="254000"/>
          </a:xfrm>
        </p:spPr>
        <p:txBody>
          <a:bodyPr/>
          <a:lstStyle/>
          <a:p>
            <a:fld id="{95044301-A1B2-435E-A6DE-19AB1A2D1CB7}" type="slidenum">
              <a:rPr lang="en-ZA" sz="1000" smtClean="0">
                <a:solidFill>
                  <a:schemeClr val="tx1"/>
                </a:solidFill>
                <a:latin typeface="Tahoma" panose="020B0604030504040204" pitchFamily="34" charset="0"/>
                <a:ea typeface="Tahoma" panose="020B0604030504040204" pitchFamily="34" charset="0"/>
                <a:cs typeface="Tahoma" panose="020B0604030504040204" pitchFamily="34" charset="0"/>
              </a:rPr>
              <a:t>1</a:t>
            </a:fld>
            <a:r>
              <a:rPr lang="en-ZA" sz="1000" dirty="0">
                <a:solidFill>
                  <a:schemeClr val="tx1"/>
                </a:solidFill>
                <a:latin typeface="Tahoma" panose="020B0604030504040204" pitchFamily="34" charset="0"/>
                <a:ea typeface="Tahoma" panose="020B0604030504040204" pitchFamily="34" charset="0"/>
                <a:cs typeface="Tahoma" panose="020B0604030504040204" pitchFamily="34" charset="0"/>
              </a:rPr>
              <a:t> of 12</a:t>
            </a:r>
          </a:p>
        </p:txBody>
      </p:sp>
      <p:pic>
        <p:nvPicPr>
          <p:cNvPr id="11" name="Picture 10">
            <a:extLst>
              <a:ext uri="{FF2B5EF4-FFF2-40B4-BE49-F238E27FC236}">
                <a16:creationId xmlns:a16="http://schemas.microsoft.com/office/drawing/2014/main" id="{3453B4E1-5BAD-4995-BD94-C93A0A961E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
            <a:ext cx="1365956" cy="1033298"/>
          </a:xfrm>
          <a:prstGeom prst="rect">
            <a:avLst/>
          </a:prstGeom>
        </p:spPr>
      </p:pic>
      <p:sp>
        <p:nvSpPr>
          <p:cNvPr id="12" name="TextBox 11">
            <a:extLst>
              <a:ext uri="{FF2B5EF4-FFF2-40B4-BE49-F238E27FC236}">
                <a16:creationId xmlns:a16="http://schemas.microsoft.com/office/drawing/2014/main" id="{D011AC31-F70A-49EC-8B73-F75BBDA09ADD}"/>
              </a:ext>
            </a:extLst>
          </p:cNvPr>
          <p:cNvSpPr txBox="1"/>
          <p:nvPr/>
        </p:nvSpPr>
        <p:spPr>
          <a:xfrm>
            <a:off x="3311877" y="0"/>
            <a:ext cx="3282245" cy="1107996"/>
          </a:xfrm>
          <a:prstGeom prst="rect">
            <a:avLst/>
          </a:prstGeom>
          <a:noFill/>
        </p:spPr>
        <p:txBody>
          <a:bodyPr wrap="none" rtlCol="0">
            <a:spAutoFit/>
          </a:bodyPr>
          <a:lstStyle/>
          <a:p>
            <a:pPr algn="ctr"/>
            <a:r>
              <a:rPr lang="en-US" b="1" dirty="0">
                <a:latin typeface="Tahoma" panose="020B0604030504040204" pitchFamily="34" charset="0"/>
                <a:ea typeface="Tahoma" panose="020B0604030504040204" pitchFamily="34" charset="0"/>
                <a:cs typeface="Tahoma" panose="020B0604030504040204" pitchFamily="34" charset="0"/>
              </a:rPr>
              <a:t>Photographic Evidence B</a:t>
            </a:r>
            <a:endParaRPr lang="en-US" sz="900" dirty="0">
              <a:latin typeface="Tahoma" panose="020B0604030504040204" pitchFamily="34" charset="0"/>
              <a:ea typeface="Tahoma" panose="020B0604030504040204" pitchFamily="34" charset="0"/>
              <a:cs typeface="Tahoma" panose="020B0604030504040204" pitchFamily="34" charset="0"/>
            </a:endParaRPr>
          </a:p>
          <a:p>
            <a:pPr algn="ctr"/>
            <a:r>
              <a:rPr lang="en-US" sz="1200" dirty="0">
                <a:latin typeface="Tahoma" panose="020B0604030504040204" pitchFamily="34" charset="0"/>
                <a:ea typeface="Tahoma" panose="020B0604030504040204" pitchFamily="34" charset="0"/>
                <a:cs typeface="Tahoma" panose="020B0604030504040204" pitchFamily="34" charset="0"/>
              </a:rPr>
              <a:t>Date taken: 13 September 2023</a:t>
            </a:r>
          </a:p>
          <a:p>
            <a:pPr algn="ctr"/>
            <a:r>
              <a:rPr lang="en-US" sz="1200" dirty="0">
                <a:latin typeface="Tahoma" panose="020B0604030504040204" pitchFamily="34" charset="0"/>
                <a:ea typeface="Tahoma" panose="020B0604030504040204" pitchFamily="34" charset="0"/>
                <a:cs typeface="Tahoma" panose="020B0604030504040204" pitchFamily="34" charset="0"/>
              </a:rPr>
              <a:t>Address: 25 4</a:t>
            </a:r>
            <a:r>
              <a:rPr lang="en-US" sz="1200" baseline="30000" dirty="0">
                <a:latin typeface="Tahoma" panose="020B0604030504040204" pitchFamily="34" charset="0"/>
                <a:ea typeface="Tahoma" panose="020B0604030504040204" pitchFamily="34" charset="0"/>
                <a:cs typeface="Tahoma" panose="020B0604030504040204" pitchFamily="34" charset="0"/>
              </a:rPr>
              <a:t>th</a:t>
            </a:r>
            <a:r>
              <a:rPr lang="en-US" sz="1200" dirty="0">
                <a:latin typeface="Tahoma" panose="020B0604030504040204" pitchFamily="34" charset="0"/>
                <a:ea typeface="Tahoma" panose="020B0604030504040204" pitchFamily="34" charset="0"/>
                <a:cs typeface="Tahoma" panose="020B0604030504040204" pitchFamily="34" charset="0"/>
              </a:rPr>
              <a:t> Avenue, Hazendal</a:t>
            </a:r>
          </a:p>
          <a:p>
            <a:pPr algn="ctr"/>
            <a:r>
              <a:rPr lang="en-US" sz="1200" dirty="0">
                <a:latin typeface="Tahoma" panose="020B0604030504040204" pitchFamily="34" charset="0"/>
                <a:ea typeface="Tahoma" panose="020B0604030504040204" pitchFamily="34" charset="0"/>
                <a:cs typeface="Tahoma" panose="020B0604030504040204" pitchFamily="34" charset="0"/>
              </a:rPr>
              <a:t>Taken by: Chief Inspector Jaco Pieterse</a:t>
            </a:r>
          </a:p>
          <a:p>
            <a:pPr algn="ctr"/>
            <a:r>
              <a:rPr lang="en-US" sz="1200" dirty="0">
                <a:latin typeface="Tahoma" panose="020B0604030504040204" pitchFamily="34" charset="0"/>
                <a:ea typeface="Tahoma" panose="020B0604030504040204" pitchFamily="34" charset="0"/>
                <a:cs typeface="Tahoma" panose="020B0604030504040204" pitchFamily="34" charset="0"/>
              </a:rPr>
              <a:t>Taken with: iPhone 13 Cellular Phone Camera</a:t>
            </a:r>
          </a:p>
        </p:txBody>
      </p:sp>
      <p:sp>
        <p:nvSpPr>
          <p:cNvPr id="13" name="Rectangle 12">
            <a:extLst>
              <a:ext uri="{FF2B5EF4-FFF2-40B4-BE49-F238E27FC236}">
                <a16:creationId xmlns:a16="http://schemas.microsoft.com/office/drawing/2014/main" id="{2A399A1F-2623-4308-9670-0501CEDE0AC1}"/>
              </a:ext>
            </a:extLst>
          </p:cNvPr>
          <p:cNvSpPr/>
          <p:nvPr/>
        </p:nvSpPr>
        <p:spPr>
          <a:xfrm>
            <a:off x="1260181" y="6298590"/>
            <a:ext cx="7468881" cy="559409"/>
          </a:xfrm>
          <a:prstGeom prst="rect">
            <a:avLst/>
          </a:prstGeom>
          <a:noFill/>
          <a:ln>
            <a:noFill/>
          </a:ln>
        </p:spPr>
        <p:txBody>
          <a:bodyPr anchor="ctr">
            <a:noAutofit/>
          </a:bodyPr>
          <a:lstStyle/>
          <a:p>
            <a:pPr algn="just"/>
            <a:r>
              <a:rPr lang="en-ZA" sz="1000" b="1" dirty="0">
                <a:latin typeface="Tahoma" panose="020B0604030504040204" pitchFamily="34" charset="0"/>
                <a:ea typeface="Tahoma" panose="020B0604030504040204" pitchFamily="34" charset="0"/>
                <a:cs typeface="Tahoma" panose="020B0604030504040204" pitchFamily="34" charset="0"/>
              </a:rPr>
              <a:t>Photograph 1: </a:t>
            </a:r>
            <a:r>
              <a:rPr lang="en-ZA" sz="1000" dirty="0">
                <a:latin typeface="Tahoma" panose="020B0604030504040204" pitchFamily="34" charset="0"/>
                <a:ea typeface="Tahoma" panose="020B0604030504040204" pitchFamily="34" charset="0"/>
                <a:cs typeface="Tahoma" panose="020B0604030504040204" pitchFamily="34" charset="0"/>
              </a:rPr>
              <a:t>Depicting two (2) cages, each containing an African Grey parrot, found inside the house on the above-listed property. Note the accumulated seed husks can already be seen from the door way of the house and there are accumulated husks on the flor by the cages as well as faeces and dust on the black container under the cage on the right of the photograph. </a:t>
            </a:r>
          </a:p>
        </p:txBody>
      </p:sp>
      <p:pic>
        <p:nvPicPr>
          <p:cNvPr id="4" name="Picture 3">
            <a:extLst>
              <a:ext uri="{FF2B5EF4-FFF2-40B4-BE49-F238E27FC236}">
                <a16:creationId xmlns:a16="http://schemas.microsoft.com/office/drawing/2014/main" id="{F0D9000C-894D-467E-84C4-D4814D17F2E3}"/>
              </a:ext>
            </a:extLst>
          </p:cNvPr>
          <p:cNvPicPr>
            <a:picLocks noChangeAspect="1"/>
          </p:cNvPicPr>
          <p:nvPr/>
        </p:nvPicPr>
        <p:blipFill>
          <a:blip r:embed="rId4"/>
          <a:stretch>
            <a:fillRect/>
          </a:stretch>
        </p:blipFill>
        <p:spPr>
          <a:xfrm>
            <a:off x="1492601" y="1107996"/>
            <a:ext cx="6920794" cy="5190595"/>
          </a:xfrm>
          <a:prstGeom prst="rect">
            <a:avLst/>
          </a:prstGeom>
        </p:spPr>
      </p:pic>
    </p:spTree>
    <p:extLst>
      <p:ext uri="{BB962C8B-B14F-4D97-AF65-F5344CB8AC3E}">
        <p14:creationId xmlns:p14="http://schemas.microsoft.com/office/powerpoint/2010/main" val="42757559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A16FB28-F4E8-4F70-A2AB-7359455BBA5C}"/>
              </a:ext>
            </a:extLst>
          </p:cNvPr>
          <p:cNvPicPr>
            <a:picLocks noChangeAspect="1"/>
          </p:cNvPicPr>
          <p:nvPr/>
        </p:nvPicPr>
        <p:blipFill>
          <a:blip r:embed="rId3"/>
          <a:stretch>
            <a:fillRect/>
          </a:stretch>
        </p:blipFill>
        <p:spPr>
          <a:xfrm>
            <a:off x="1365957" y="1070647"/>
            <a:ext cx="6920790" cy="5190592"/>
          </a:xfrm>
          <a:prstGeom prst="rect">
            <a:avLst/>
          </a:prstGeom>
        </p:spPr>
      </p:pic>
      <p:sp>
        <p:nvSpPr>
          <p:cNvPr id="2" name="Slide Number Placeholder 1">
            <a:extLst>
              <a:ext uri="{FF2B5EF4-FFF2-40B4-BE49-F238E27FC236}">
                <a16:creationId xmlns:a16="http://schemas.microsoft.com/office/drawing/2014/main" id="{3FA316F2-16EF-44A9-8BBD-257CBC369A8D}"/>
              </a:ext>
            </a:extLst>
          </p:cNvPr>
          <p:cNvSpPr>
            <a:spLocks noGrp="1"/>
          </p:cNvSpPr>
          <p:nvPr>
            <p:ph type="sldNum" sz="quarter" idx="12"/>
          </p:nvPr>
        </p:nvSpPr>
        <p:spPr>
          <a:xfrm>
            <a:off x="9309463" y="6604000"/>
            <a:ext cx="596537" cy="254000"/>
          </a:xfrm>
        </p:spPr>
        <p:txBody>
          <a:bodyPr/>
          <a:lstStyle/>
          <a:p>
            <a:fld id="{95044301-A1B2-435E-A6DE-19AB1A2D1CB7}" type="slidenum">
              <a:rPr lang="en-ZA" sz="1000" smtClean="0">
                <a:solidFill>
                  <a:schemeClr val="tx1"/>
                </a:solidFill>
                <a:latin typeface="Tahoma" panose="020B0604030504040204" pitchFamily="34" charset="0"/>
                <a:ea typeface="Tahoma" panose="020B0604030504040204" pitchFamily="34" charset="0"/>
                <a:cs typeface="Tahoma" panose="020B0604030504040204" pitchFamily="34" charset="0"/>
              </a:rPr>
              <a:t>2</a:t>
            </a:fld>
            <a:r>
              <a:rPr lang="en-ZA" sz="1000" dirty="0">
                <a:solidFill>
                  <a:schemeClr val="tx1"/>
                </a:solidFill>
                <a:latin typeface="Tahoma" panose="020B0604030504040204" pitchFamily="34" charset="0"/>
                <a:ea typeface="Tahoma" panose="020B0604030504040204" pitchFamily="34" charset="0"/>
                <a:cs typeface="Tahoma" panose="020B0604030504040204" pitchFamily="34" charset="0"/>
              </a:rPr>
              <a:t> of 12</a:t>
            </a:r>
          </a:p>
        </p:txBody>
      </p:sp>
      <p:pic>
        <p:nvPicPr>
          <p:cNvPr id="11" name="Picture 10">
            <a:extLst>
              <a:ext uri="{FF2B5EF4-FFF2-40B4-BE49-F238E27FC236}">
                <a16:creationId xmlns:a16="http://schemas.microsoft.com/office/drawing/2014/main" id="{3453B4E1-5BAD-4995-BD94-C93A0A961E0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
            <a:ext cx="1365956" cy="1033298"/>
          </a:xfrm>
          <a:prstGeom prst="rect">
            <a:avLst/>
          </a:prstGeom>
        </p:spPr>
      </p:pic>
      <p:sp>
        <p:nvSpPr>
          <p:cNvPr id="12" name="TextBox 11">
            <a:extLst>
              <a:ext uri="{FF2B5EF4-FFF2-40B4-BE49-F238E27FC236}">
                <a16:creationId xmlns:a16="http://schemas.microsoft.com/office/drawing/2014/main" id="{D011AC31-F70A-49EC-8B73-F75BBDA09ADD}"/>
              </a:ext>
            </a:extLst>
          </p:cNvPr>
          <p:cNvSpPr txBox="1"/>
          <p:nvPr/>
        </p:nvSpPr>
        <p:spPr>
          <a:xfrm>
            <a:off x="3311877" y="0"/>
            <a:ext cx="3282245" cy="1107996"/>
          </a:xfrm>
          <a:prstGeom prst="rect">
            <a:avLst/>
          </a:prstGeom>
          <a:noFill/>
        </p:spPr>
        <p:txBody>
          <a:bodyPr wrap="none" rtlCol="0">
            <a:spAutoFit/>
          </a:bodyPr>
          <a:lstStyle/>
          <a:p>
            <a:pPr algn="ctr"/>
            <a:r>
              <a:rPr lang="en-US" b="1" dirty="0">
                <a:latin typeface="Tahoma" panose="020B0604030504040204" pitchFamily="34" charset="0"/>
                <a:ea typeface="Tahoma" panose="020B0604030504040204" pitchFamily="34" charset="0"/>
                <a:cs typeface="Tahoma" panose="020B0604030504040204" pitchFamily="34" charset="0"/>
              </a:rPr>
              <a:t>Photographic Evidence B</a:t>
            </a:r>
            <a:endParaRPr lang="en-US" sz="900" dirty="0">
              <a:latin typeface="Tahoma" panose="020B0604030504040204" pitchFamily="34" charset="0"/>
              <a:ea typeface="Tahoma" panose="020B0604030504040204" pitchFamily="34" charset="0"/>
              <a:cs typeface="Tahoma" panose="020B0604030504040204" pitchFamily="34" charset="0"/>
            </a:endParaRPr>
          </a:p>
          <a:p>
            <a:pPr algn="ctr"/>
            <a:r>
              <a:rPr lang="en-US" sz="1200" dirty="0">
                <a:latin typeface="Tahoma" panose="020B0604030504040204" pitchFamily="34" charset="0"/>
                <a:ea typeface="Tahoma" panose="020B0604030504040204" pitchFamily="34" charset="0"/>
                <a:cs typeface="Tahoma" panose="020B0604030504040204" pitchFamily="34" charset="0"/>
              </a:rPr>
              <a:t>Date taken: 13 September 2023</a:t>
            </a:r>
          </a:p>
          <a:p>
            <a:pPr algn="ctr"/>
            <a:r>
              <a:rPr lang="en-US" sz="1200" dirty="0">
                <a:latin typeface="Tahoma" panose="020B0604030504040204" pitchFamily="34" charset="0"/>
                <a:ea typeface="Tahoma" panose="020B0604030504040204" pitchFamily="34" charset="0"/>
                <a:cs typeface="Tahoma" panose="020B0604030504040204" pitchFamily="34" charset="0"/>
              </a:rPr>
              <a:t>Address: 25 4</a:t>
            </a:r>
            <a:r>
              <a:rPr lang="en-US" sz="1200" baseline="30000" dirty="0">
                <a:latin typeface="Tahoma" panose="020B0604030504040204" pitchFamily="34" charset="0"/>
                <a:ea typeface="Tahoma" panose="020B0604030504040204" pitchFamily="34" charset="0"/>
                <a:cs typeface="Tahoma" panose="020B0604030504040204" pitchFamily="34" charset="0"/>
              </a:rPr>
              <a:t>th</a:t>
            </a:r>
            <a:r>
              <a:rPr lang="en-US" sz="1200" dirty="0">
                <a:latin typeface="Tahoma" panose="020B0604030504040204" pitchFamily="34" charset="0"/>
                <a:ea typeface="Tahoma" panose="020B0604030504040204" pitchFamily="34" charset="0"/>
                <a:cs typeface="Tahoma" panose="020B0604030504040204" pitchFamily="34" charset="0"/>
              </a:rPr>
              <a:t> Avenue, Hazendal</a:t>
            </a:r>
          </a:p>
          <a:p>
            <a:pPr algn="ctr"/>
            <a:r>
              <a:rPr lang="en-US" sz="1200" dirty="0">
                <a:latin typeface="Tahoma" panose="020B0604030504040204" pitchFamily="34" charset="0"/>
                <a:ea typeface="Tahoma" panose="020B0604030504040204" pitchFamily="34" charset="0"/>
                <a:cs typeface="Tahoma" panose="020B0604030504040204" pitchFamily="34" charset="0"/>
              </a:rPr>
              <a:t>Taken by: Chief Inspector Jaco Pieterse</a:t>
            </a:r>
          </a:p>
          <a:p>
            <a:pPr algn="ctr"/>
            <a:r>
              <a:rPr lang="en-US" sz="1200" dirty="0">
                <a:latin typeface="Tahoma" panose="020B0604030504040204" pitchFamily="34" charset="0"/>
                <a:ea typeface="Tahoma" panose="020B0604030504040204" pitchFamily="34" charset="0"/>
                <a:cs typeface="Tahoma" panose="020B0604030504040204" pitchFamily="34" charset="0"/>
              </a:rPr>
              <a:t>Taken with: iPhone 13 Cellular Phone Camera</a:t>
            </a:r>
          </a:p>
        </p:txBody>
      </p:sp>
      <p:sp>
        <p:nvSpPr>
          <p:cNvPr id="13" name="Rectangle 12">
            <a:extLst>
              <a:ext uri="{FF2B5EF4-FFF2-40B4-BE49-F238E27FC236}">
                <a16:creationId xmlns:a16="http://schemas.microsoft.com/office/drawing/2014/main" id="{2A399A1F-2623-4308-9670-0501CEDE0AC1}"/>
              </a:ext>
            </a:extLst>
          </p:cNvPr>
          <p:cNvSpPr/>
          <p:nvPr/>
        </p:nvSpPr>
        <p:spPr>
          <a:xfrm>
            <a:off x="1221760" y="6261239"/>
            <a:ext cx="7299833" cy="596759"/>
          </a:xfrm>
          <a:prstGeom prst="rect">
            <a:avLst/>
          </a:prstGeom>
          <a:noFill/>
          <a:ln>
            <a:noFill/>
          </a:ln>
        </p:spPr>
        <p:txBody>
          <a:bodyPr anchor="ctr">
            <a:noAutofit/>
          </a:bodyPr>
          <a:lstStyle/>
          <a:p>
            <a:pPr algn="just"/>
            <a:r>
              <a:rPr lang="en-ZA" sz="1000" b="1" dirty="0">
                <a:latin typeface="Tahoma" panose="020B0604030504040204" pitchFamily="34" charset="0"/>
                <a:ea typeface="Tahoma" panose="020B0604030504040204" pitchFamily="34" charset="0"/>
                <a:cs typeface="Tahoma" panose="020B0604030504040204" pitchFamily="34" charset="0"/>
              </a:rPr>
              <a:t>Photograph 2: </a:t>
            </a:r>
            <a:r>
              <a:rPr lang="en-ZA" sz="1000" dirty="0">
                <a:latin typeface="Tahoma" panose="020B0604030504040204" pitchFamily="34" charset="0"/>
                <a:ea typeface="Tahoma" panose="020B0604030504040204" pitchFamily="34" charset="0"/>
                <a:cs typeface="Tahoma" panose="020B0604030504040204" pitchFamily="34" charset="0"/>
              </a:rPr>
              <a:t>Depicting a close up photograph of the two (2) cages seen in Photograph 1. Each African Grey parrot is confined to a small and unhygienic cage containing accumulated old food and hardened faecal matter. The cage on the right is a lighter grey than the cage on the left. The perches inside the cages are lined with hardened faecal matter. </a:t>
            </a:r>
          </a:p>
        </p:txBody>
      </p:sp>
    </p:spTree>
    <p:extLst>
      <p:ext uri="{BB962C8B-B14F-4D97-AF65-F5344CB8AC3E}">
        <p14:creationId xmlns:p14="http://schemas.microsoft.com/office/powerpoint/2010/main" val="1158910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36B9831-D961-4754-A9FC-768F4462F584}"/>
              </a:ext>
            </a:extLst>
          </p:cNvPr>
          <p:cNvPicPr>
            <a:picLocks noChangeAspect="1"/>
          </p:cNvPicPr>
          <p:nvPr/>
        </p:nvPicPr>
        <p:blipFill>
          <a:blip r:embed="rId3"/>
          <a:stretch>
            <a:fillRect/>
          </a:stretch>
        </p:blipFill>
        <p:spPr>
          <a:xfrm>
            <a:off x="1492604" y="1070648"/>
            <a:ext cx="6920790" cy="5190593"/>
          </a:xfrm>
          <a:prstGeom prst="rect">
            <a:avLst/>
          </a:prstGeom>
        </p:spPr>
      </p:pic>
      <p:sp>
        <p:nvSpPr>
          <p:cNvPr id="2" name="Slide Number Placeholder 1">
            <a:extLst>
              <a:ext uri="{FF2B5EF4-FFF2-40B4-BE49-F238E27FC236}">
                <a16:creationId xmlns:a16="http://schemas.microsoft.com/office/drawing/2014/main" id="{3FA316F2-16EF-44A9-8BBD-257CBC369A8D}"/>
              </a:ext>
            </a:extLst>
          </p:cNvPr>
          <p:cNvSpPr>
            <a:spLocks noGrp="1"/>
          </p:cNvSpPr>
          <p:nvPr>
            <p:ph type="sldNum" sz="quarter" idx="12"/>
          </p:nvPr>
        </p:nvSpPr>
        <p:spPr>
          <a:xfrm>
            <a:off x="9257211" y="6604000"/>
            <a:ext cx="648789" cy="254000"/>
          </a:xfrm>
        </p:spPr>
        <p:txBody>
          <a:bodyPr/>
          <a:lstStyle/>
          <a:p>
            <a:fld id="{95044301-A1B2-435E-A6DE-19AB1A2D1CB7}" type="slidenum">
              <a:rPr lang="en-ZA" sz="1000" smtClean="0">
                <a:solidFill>
                  <a:schemeClr val="tx1"/>
                </a:solidFill>
                <a:latin typeface="Tahoma" panose="020B0604030504040204" pitchFamily="34" charset="0"/>
                <a:ea typeface="Tahoma" panose="020B0604030504040204" pitchFamily="34" charset="0"/>
                <a:cs typeface="Tahoma" panose="020B0604030504040204" pitchFamily="34" charset="0"/>
              </a:rPr>
              <a:t>3</a:t>
            </a:fld>
            <a:r>
              <a:rPr lang="en-ZA" sz="1000" dirty="0">
                <a:solidFill>
                  <a:schemeClr val="tx1"/>
                </a:solidFill>
                <a:latin typeface="Tahoma" panose="020B0604030504040204" pitchFamily="34" charset="0"/>
                <a:ea typeface="Tahoma" panose="020B0604030504040204" pitchFamily="34" charset="0"/>
                <a:cs typeface="Tahoma" panose="020B0604030504040204" pitchFamily="34" charset="0"/>
              </a:rPr>
              <a:t> of 12</a:t>
            </a:r>
          </a:p>
        </p:txBody>
      </p:sp>
      <p:pic>
        <p:nvPicPr>
          <p:cNvPr id="11" name="Picture 10">
            <a:extLst>
              <a:ext uri="{FF2B5EF4-FFF2-40B4-BE49-F238E27FC236}">
                <a16:creationId xmlns:a16="http://schemas.microsoft.com/office/drawing/2014/main" id="{3453B4E1-5BAD-4995-BD94-C93A0A961E0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
            <a:ext cx="1365956" cy="1033298"/>
          </a:xfrm>
          <a:prstGeom prst="rect">
            <a:avLst/>
          </a:prstGeom>
        </p:spPr>
      </p:pic>
      <p:sp>
        <p:nvSpPr>
          <p:cNvPr id="12" name="TextBox 11">
            <a:extLst>
              <a:ext uri="{FF2B5EF4-FFF2-40B4-BE49-F238E27FC236}">
                <a16:creationId xmlns:a16="http://schemas.microsoft.com/office/drawing/2014/main" id="{D011AC31-F70A-49EC-8B73-F75BBDA09ADD}"/>
              </a:ext>
            </a:extLst>
          </p:cNvPr>
          <p:cNvSpPr txBox="1"/>
          <p:nvPr/>
        </p:nvSpPr>
        <p:spPr>
          <a:xfrm>
            <a:off x="3311877" y="0"/>
            <a:ext cx="3282245" cy="1107996"/>
          </a:xfrm>
          <a:prstGeom prst="rect">
            <a:avLst/>
          </a:prstGeom>
          <a:noFill/>
        </p:spPr>
        <p:txBody>
          <a:bodyPr wrap="none" rtlCol="0">
            <a:spAutoFit/>
          </a:bodyPr>
          <a:lstStyle/>
          <a:p>
            <a:pPr algn="ctr"/>
            <a:r>
              <a:rPr lang="en-US" b="1" dirty="0">
                <a:latin typeface="Tahoma" panose="020B0604030504040204" pitchFamily="34" charset="0"/>
                <a:ea typeface="Tahoma" panose="020B0604030504040204" pitchFamily="34" charset="0"/>
                <a:cs typeface="Tahoma" panose="020B0604030504040204" pitchFamily="34" charset="0"/>
              </a:rPr>
              <a:t>Photographic Evidence B</a:t>
            </a:r>
            <a:endParaRPr lang="en-US" sz="900" dirty="0">
              <a:latin typeface="Tahoma" panose="020B0604030504040204" pitchFamily="34" charset="0"/>
              <a:ea typeface="Tahoma" panose="020B0604030504040204" pitchFamily="34" charset="0"/>
              <a:cs typeface="Tahoma" panose="020B0604030504040204" pitchFamily="34" charset="0"/>
            </a:endParaRPr>
          </a:p>
          <a:p>
            <a:pPr algn="ctr"/>
            <a:r>
              <a:rPr lang="en-US" sz="1200" dirty="0">
                <a:latin typeface="Tahoma" panose="020B0604030504040204" pitchFamily="34" charset="0"/>
                <a:ea typeface="Tahoma" panose="020B0604030504040204" pitchFamily="34" charset="0"/>
                <a:cs typeface="Tahoma" panose="020B0604030504040204" pitchFamily="34" charset="0"/>
              </a:rPr>
              <a:t>Date taken: 13 September 2023</a:t>
            </a:r>
          </a:p>
          <a:p>
            <a:pPr algn="ctr"/>
            <a:r>
              <a:rPr lang="en-US" sz="1200" dirty="0">
                <a:latin typeface="Tahoma" panose="020B0604030504040204" pitchFamily="34" charset="0"/>
                <a:ea typeface="Tahoma" panose="020B0604030504040204" pitchFamily="34" charset="0"/>
                <a:cs typeface="Tahoma" panose="020B0604030504040204" pitchFamily="34" charset="0"/>
              </a:rPr>
              <a:t>Address: 25 4</a:t>
            </a:r>
            <a:r>
              <a:rPr lang="en-US" sz="1200" baseline="30000" dirty="0">
                <a:latin typeface="Tahoma" panose="020B0604030504040204" pitchFamily="34" charset="0"/>
                <a:ea typeface="Tahoma" panose="020B0604030504040204" pitchFamily="34" charset="0"/>
                <a:cs typeface="Tahoma" panose="020B0604030504040204" pitchFamily="34" charset="0"/>
              </a:rPr>
              <a:t>th</a:t>
            </a:r>
            <a:r>
              <a:rPr lang="en-US" sz="1200" dirty="0">
                <a:latin typeface="Tahoma" panose="020B0604030504040204" pitchFamily="34" charset="0"/>
                <a:ea typeface="Tahoma" panose="020B0604030504040204" pitchFamily="34" charset="0"/>
                <a:cs typeface="Tahoma" panose="020B0604030504040204" pitchFamily="34" charset="0"/>
              </a:rPr>
              <a:t> Avenue, Hazendal</a:t>
            </a:r>
          </a:p>
          <a:p>
            <a:pPr algn="ctr"/>
            <a:r>
              <a:rPr lang="en-US" sz="1200" dirty="0">
                <a:latin typeface="Tahoma" panose="020B0604030504040204" pitchFamily="34" charset="0"/>
                <a:ea typeface="Tahoma" panose="020B0604030504040204" pitchFamily="34" charset="0"/>
                <a:cs typeface="Tahoma" panose="020B0604030504040204" pitchFamily="34" charset="0"/>
              </a:rPr>
              <a:t>Taken by: Chief Inspector Jaco Pieterse</a:t>
            </a:r>
          </a:p>
          <a:p>
            <a:pPr algn="ctr"/>
            <a:r>
              <a:rPr lang="en-US" sz="1200" dirty="0">
                <a:latin typeface="Tahoma" panose="020B0604030504040204" pitchFamily="34" charset="0"/>
                <a:ea typeface="Tahoma" panose="020B0604030504040204" pitchFamily="34" charset="0"/>
                <a:cs typeface="Tahoma" panose="020B0604030504040204" pitchFamily="34" charset="0"/>
              </a:rPr>
              <a:t>Taken with: iPhone 13 Cellular Phone Camera</a:t>
            </a:r>
          </a:p>
        </p:txBody>
      </p:sp>
      <p:sp>
        <p:nvSpPr>
          <p:cNvPr id="13" name="Rectangle 12">
            <a:extLst>
              <a:ext uri="{FF2B5EF4-FFF2-40B4-BE49-F238E27FC236}">
                <a16:creationId xmlns:a16="http://schemas.microsoft.com/office/drawing/2014/main" id="{2A399A1F-2623-4308-9670-0501CEDE0AC1}"/>
              </a:ext>
            </a:extLst>
          </p:cNvPr>
          <p:cNvSpPr/>
          <p:nvPr/>
        </p:nvSpPr>
        <p:spPr>
          <a:xfrm>
            <a:off x="1221761" y="6261242"/>
            <a:ext cx="7376673" cy="596758"/>
          </a:xfrm>
          <a:prstGeom prst="rect">
            <a:avLst/>
          </a:prstGeom>
          <a:noFill/>
          <a:ln>
            <a:noFill/>
          </a:ln>
        </p:spPr>
        <p:txBody>
          <a:bodyPr anchor="ctr">
            <a:noAutofit/>
          </a:bodyPr>
          <a:lstStyle/>
          <a:p>
            <a:pPr algn="just"/>
            <a:r>
              <a:rPr lang="en-ZA" sz="1000" b="1" dirty="0">
                <a:latin typeface="Tahoma" panose="020B0604030504040204" pitchFamily="34" charset="0"/>
                <a:ea typeface="Tahoma" panose="020B0604030504040204" pitchFamily="34" charset="0"/>
                <a:cs typeface="Tahoma" panose="020B0604030504040204" pitchFamily="34" charset="0"/>
              </a:rPr>
              <a:t>Photograph 3: </a:t>
            </a:r>
            <a:r>
              <a:rPr lang="en-ZA" sz="1000" dirty="0">
                <a:latin typeface="Tahoma" panose="020B0604030504040204" pitchFamily="34" charset="0"/>
                <a:ea typeface="Tahoma" panose="020B0604030504040204" pitchFamily="34" charset="0"/>
                <a:cs typeface="Tahoma" panose="020B0604030504040204" pitchFamily="34" charset="0"/>
              </a:rPr>
              <a:t>Depicting a close up photograph of accumulated hardened faecal matter and old food at the bottom of the right, lighter grey cage seen in Photographs 1 and 2. The bottom of the cage is lined with accumulated faecal matter in various stages of degradation (some is fresh whereas some has hardened). Note the hardened bits of faecal matter on the bowl on the floor of  the cage. </a:t>
            </a:r>
          </a:p>
        </p:txBody>
      </p:sp>
    </p:spTree>
    <p:extLst>
      <p:ext uri="{BB962C8B-B14F-4D97-AF65-F5344CB8AC3E}">
        <p14:creationId xmlns:p14="http://schemas.microsoft.com/office/powerpoint/2010/main" val="28241085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4766166-1E45-4F53-BCB2-120ACE05D46E}"/>
              </a:ext>
            </a:extLst>
          </p:cNvPr>
          <p:cNvPicPr>
            <a:picLocks noChangeAspect="1"/>
          </p:cNvPicPr>
          <p:nvPr/>
        </p:nvPicPr>
        <p:blipFill>
          <a:blip r:embed="rId3"/>
          <a:stretch>
            <a:fillRect/>
          </a:stretch>
        </p:blipFill>
        <p:spPr>
          <a:xfrm>
            <a:off x="1492602" y="1107996"/>
            <a:ext cx="6920790" cy="5190593"/>
          </a:xfrm>
          <a:prstGeom prst="rect">
            <a:avLst/>
          </a:prstGeom>
        </p:spPr>
      </p:pic>
      <p:sp>
        <p:nvSpPr>
          <p:cNvPr id="2" name="Slide Number Placeholder 1">
            <a:extLst>
              <a:ext uri="{FF2B5EF4-FFF2-40B4-BE49-F238E27FC236}">
                <a16:creationId xmlns:a16="http://schemas.microsoft.com/office/drawing/2014/main" id="{3FA316F2-16EF-44A9-8BBD-257CBC369A8D}"/>
              </a:ext>
            </a:extLst>
          </p:cNvPr>
          <p:cNvSpPr>
            <a:spLocks noGrp="1"/>
          </p:cNvSpPr>
          <p:nvPr>
            <p:ph type="sldNum" sz="quarter" idx="12"/>
          </p:nvPr>
        </p:nvSpPr>
        <p:spPr>
          <a:xfrm>
            <a:off x="9257211" y="6604000"/>
            <a:ext cx="648789" cy="254000"/>
          </a:xfrm>
        </p:spPr>
        <p:txBody>
          <a:bodyPr/>
          <a:lstStyle/>
          <a:p>
            <a:fld id="{95044301-A1B2-435E-A6DE-19AB1A2D1CB7}" type="slidenum">
              <a:rPr lang="en-ZA" sz="1000" smtClean="0">
                <a:solidFill>
                  <a:schemeClr val="tx1"/>
                </a:solidFill>
                <a:latin typeface="Tahoma" panose="020B0604030504040204" pitchFamily="34" charset="0"/>
                <a:ea typeface="Tahoma" panose="020B0604030504040204" pitchFamily="34" charset="0"/>
                <a:cs typeface="Tahoma" panose="020B0604030504040204" pitchFamily="34" charset="0"/>
              </a:rPr>
              <a:t>4</a:t>
            </a:fld>
            <a:r>
              <a:rPr lang="en-ZA" sz="1000" dirty="0">
                <a:solidFill>
                  <a:schemeClr val="tx1"/>
                </a:solidFill>
                <a:latin typeface="Tahoma" panose="020B0604030504040204" pitchFamily="34" charset="0"/>
                <a:ea typeface="Tahoma" panose="020B0604030504040204" pitchFamily="34" charset="0"/>
                <a:cs typeface="Tahoma" panose="020B0604030504040204" pitchFamily="34" charset="0"/>
              </a:rPr>
              <a:t> of 12</a:t>
            </a:r>
          </a:p>
        </p:txBody>
      </p:sp>
      <p:pic>
        <p:nvPicPr>
          <p:cNvPr id="11" name="Picture 10">
            <a:extLst>
              <a:ext uri="{FF2B5EF4-FFF2-40B4-BE49-F238E27FC236}">
                <a16:creationId xmlns:a16="http://schemas.microsoft.com/office/drawing/2014/main" id="{3453B4E1-5BAD-4995-BD94-C93A0A961E0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
            <a:ext cx="1365956" cy="1033298"/>
          </a:xfrm>
          <a:prstGeom prst="rect">
            <a:avLst/>
          </a:prstGeom>
        </p:spPr>
      </p:pic>
      <p:sp>
        <p:nvSpPr>
          <p:cNvPr id="12" name="TextBox 11">
            <a:extLst>
              <a:ext uri="{FF2B5EF4-FFF2-40B4-BE49-F238E27FC236}">
                <a16:creationId xmlns:a16="http://schemas.microsoft.com/office/drawing/2014/main" id="{D011AC31-F70A-49EC-8B73-F75BBDA09ADD}"/>
              </a:ext>
            </a:extLst>
          </p:cNvPr>
          <p:cNvSpPr txBox="1"/>
          <p:nvPr/>
        </p:nvSpPr>
        <p:spPr>
          <a:xfrm>
            <a:off x="3311877" y="0"/>
            <a:ext cx="3282245" cy="1107996"/>
          </a:xfrm>
          <a:prstGeom prst="rect">
            <a:avLst/>
          </a:prstGeom>
          <a:noFill/>
        </p:spPr>
        <p:txBody>
          <a:bodyPr wrap="none" rtlCol="0">
            <a:spAutoFit/>
          </a:bodyPr>
          <a:lstStyle/>
          <a:p>
            <a:pPr algn="ctr"/>
            <a:r>
              <a:rPr lang="en-US" b="1" dirty="0">
                <a:latin typeface="Tahoma" panose="020B0604030504040204" pitchFamily="34" charset="0"/>
                <a:ea typeface="Tahoma" panose="020B0604030504040204" pitchFamily="34" charset="0"/>
                <a:cs typeface="Tahoma" panose="020B0604030504040204" pitchFamily="34" charset="0"/>
              </a:rPr>
              <a:t>Photographic Evidence B</a:t>
            </a:r>
            <a:endParaRPr lang="en-US" sz="900" dirty="0">
              <a:latin typeface="Tahoma" panose="020B0604030504040204" pitchFamily="34" charset="0"/>
              <a:ea typeface="Tahoma" panose="020B0604030504040204" pitchFamily="34" charset="0"/>
              <a:cs typeface="Tahoma" panose="020B0604030504040204" pitchFamily="34" charset="0"/>
            </a:endParaRPr>
          </a:p>
          <a:p>
            <a:pPr algn="ctr"/>
            <a:r>
              <a:rPr lang="en-US" sz="1200" dirty="0">
                <a:latin typeface="Tahoma" panose="020B0604030504040204" pitchFamily="34" charset="0"/>
                <a:ea typeface="Tahoma" panose="020B0604030504040204" pitchFamily="34" charset="0"/>
                <a:cs typeface="Tahoma" panose="020B0604030504040204" pitchFamily="34" charset="0"/>
              </a:rPr>
              <a:t>Date taken: 13 September 2023</a:t>
            </a:r>
          </a:p>
          <a:p>
            <a:pPr algn="ctr"/>
            <a:r>
              <a:rPr lang="en-US" sz="1200" dirty="0">
                <a:latin typeface="Tahoma" panose="020B0604030504040204" pitchFamily="34" charset="0"/>
                <a:ea typeface="Tahoma" panose="020B0604030504040204" pitchFamily="34" charset="0"/>
                <a:cs typeface="Tahoma" panose="020B0604030504040204" pitchFamily="34" charset="0"/>
              </a:rPr>
              <a:t>Address: 25 4</a:t>
            </a:r>
            <a:r>
              <a:rPr lang="en-US" sz="1200" baseline="30000" dirty="0">
                <a:latin typeface="Tahoma" panose="020B0604030504040204" pitchFamily="34" charset="0"/>
                <a:ea typeface="Tahoma" panose="020B0604030504040204" pitchFamily="34" charset="0"/>
                <a:cs typeface="Tahoma" panose="020B0604030504040204" pitchFamily="34" charset="0"/>
              </a:rPr>
              <a:t>th</a:t>
            </a:r>
            <a:r>
              <a:rPr lang="en-US" sz="1200" dirty="0">
                <a:latin typeface="Tahoma" panose="020B0604030504040204" pitchFamily="34" charset="0"/>
                <a:ea typeface="Tahoma" panose="020B0604030504040204" pitchFamily="34" charset="0"/>
                <a:cs typeface="Tahoma" panose="020B0604030504040204" pitchFamily="34" charset="0"/>
              </a:rPr>
              <a:t> Avenue, Hazendal</a:t>
            </a:r>
          </a:p>
          <a:p>
            <a:pPr algn="ctr"/>
            <a:r>
              <a:rPr lang="en-US" sz="1200" dirty="0">
                <a:latin typeface="Tahoma" panose="020B0604030504040204" pitchFamily="34" charset="0"/>
                <a:ea typeface="Tahoma" panose="020B0604030504040204" pitchFamily="34" charset="0"/>
                <a:cs typeface="Tahoma" panose="020B0604030504040204" pitchFamily="34" charset="0"/>
              </a:rPr>
              <a:t>Taken by: Chief Inspector Jaco Pieterse</a:t>
            </a:r>
          </a:p>
          <a:p>
            <a:pPr algn="ctr"/>
            <a:r>
              <a:rPr lang="en-US" sz="1200" dirty="0">
                <a:latin typeface="Tahoma" panose="020B0604030504040204" pitchFamily="34" charset="0"/>
                <a:ea typeface="Tahoma" panose="020B0604030504040204" pitchFamily="34" charset="0"/>
                <a:cs typeface="Tahoma" panose="020B0604030504040204" pitchFamily="34" charset="0"/>
              </a:rPr>
              <a:t>Taken with: iPhone 13 Cellular Phone Camera</a:t>
            </a:r>
          </a:p>
        </p:txBody>
      </p:sp>
      <p:sp>
        <p:nvSpPr>
          <p:cNvPr id="13" name="Rectangle 12">
            <a:extLst>
              <a:ext uri="{FF2B5EF4-FFF2-40B4-BE49-F238E27FC236}">
                <a16:creationId xmlns:a16="http://schemas.microsoft.com/office/drawing/2014/main" id="{2A399A1F-2623-4308-9670-0501CEDE0AC1}"/>
              </a:ext>
            </a:extLst>
          </p:cNvPr>
          <p:cNvSpPr/>
          <p:nvPr/>
        </p:nvSpPr>
        <p:spPr>
          <a:xfrm>
            <a:off x="1492603" y="6298590"/>
            <a:ext cx="6920790" cy="559409"/>
          </a:xfrm>
          <a:prstGeom prst="rect">
            <a:avLst/>
          </a:prstGeom>
          <a:noFill/>
          <a:ln>
            <a:noFill/>
          </a:ln>
        </p:spPr>
        <p:txBody>
          <a:bodyPr anchor="ctr">
            <a:noAutofit/>
          </a:bodyPr>
          <a:lstStyle/>
          <a:p>
            <a:pPr algn="just"/>
            <a:r>
              <a:rPr lang="en-ZA" sz="1000" b="1" dirty="0">
                <a:latin typeface="Tahoma" panose="020B0604030504040204" pitchFamily="34" charset="0"/>
                <a:ea typeface="Tahoma" panose="020B0604030504040204" pitchFamily="34" charset="0"/>
                <a:cs typeface="Tahoma" panose="020B0604030504040204" pitchFamily="34" charset="0"/>
              </a:rPr>
              <a:t>Photograph 4: </a:t>
            </a:r>
            <a:r>
              <a:rPr lang="en-ZA" sz="1000" dirty="0">
                <a:latin typeface="Tahoma" panose="020B0604030504040204" pitchFamily="34" charset="0"/>
                <a:ea typeface="Tahoma" panose="020B0604030504040204" pitchFamily="34" charset="0"/>
                <a:cs typeface="Tahoma" panose="020B0604030504040204" pitchFamily="34" charset="0"/>
              </a:rPr>
              <a:t>Depicting a close up photograph of a food bowl inside the cage seen in Photograph 3. The food bowl is lined with old, hardened faeces and fresh pellets have been placed on top of the faecal matter inside the bowl. Note the perch by the food bowl has become discoloured black with old faecal matter. </a:t>
            </a:r>
          </a:p>
        </p:txBody>
      </p:sp>
    </p:spTree>
    <p:extLst>
      <p:ext uri="{BB962C8B-B14F-4D97-AF65-F5344CB8AC3E}">
        <p14:creationId xmlns:p14="http://schemas.microsoft.com/office/powerpoint/2010/main" val="746151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0255533-1B8B-43DC-BFB5-4423482E46F8}"/>
              </a:ext>
            </a:extLst>
          </p:cNvPr>
          <p:cNvPicPr>
            <a:picLocks noChangeAspect="1"/>
          </p:cNvPicPr>
          <p:nvPr/>
        </p:nvPicPr>
        <p:blipFill>
          <a:blip r:embed="rId3"/>
          <a:stretch>
            <a:fillRect/>
          </a:stretch>
        </p:blipFill>
        <p:spPr>
          <a:xfrm>
            <a:off x="87842" y="1780823"/>
            <a:ext cx="4807305" cy="3605479"/>
          </a:xfrm>
          <a:prstGeom prst="rect">
            <a:avLst/>
          </a:prstGeom>
        </p:spPr>
      </p:pic>
      <p:sp>
        <p:nvSpPr>
          <p:cNvPr id="2" name="Slide Number Placeholder 1">
            <a:extLst>
              <a:ext uri="{FF2B5EF4-FFF2-40B4-BE49-F238E27FC236}">
                <a16:creationId xmlns:a16="http://schemas.microsoft.com/office/drawing/2014/main" id="{3FA316F2-16EF-44A9-8BBD-257CBC369A8D}"/>
              </a:ext>
            </a:extLst>
          </p:cNvPr>
          <p:cNvSpPr>
            <a:spLocks noGrp="1"/>
          </p:cNvSpPr>
          <p:nvPr>
            <p:ph type="sldNum" sz="quarter" idx="12"/>
          </p:nvPr>
        </p:nvSpPr>
        <p:spPr>
          <a:xfrm>
            <a:off x="9248503" y="6604000"/>
            <a:ext cx="657497" cy="254000"/>
          </a:xfrm>
        </p:spPr>
        <p:txBody>
          <a:bodyPr/>
          <a:lstStyle/>
          <a:p>
            <a:fld id="{95044301-A1B2-435E-A6DE-19AB1A2D1CB7}" type="slidenum">
              <a:rPr lang="en-ZA" sz="1000" smtClean="0">
                <a:solidFill>
                  <a:schemeClr val="tx1"/>
                </a:solidFill>
                <a:latin typeface="Tahoma" panose="020B0604030504040204" pitchFamily="34" charset="0"/>
                <a:ea typeface="Tahoma" panose="020B0604030504040204" pitchFamily="34" charset="0"/>
                <a:cs typeface="Tahoma" panose="020B0604030504040204" pitchFamily="34" charset="0"/>
              </a:rPr>
              <a:t>5</a:t>
            </a:fld>
            <a:r>
              <a:rPr lang="en-ZA" sz="1000" dirty="0">
                <a:solidFill>
                  <a:schemeClr val="tx1"/>
                </a:solidFill>
                <a:latin typeface="Tahoma" panose="020B0604030504040204" pitchFamily="34" charset="0"/>
                <a:ea typeface="Tahoma" panose="020B0604030504040204" pitchFamily="34" charset="0"/>
                <a:cs typeface="Tahoma" panose="020B0604030504040204" pitchFamily="34" charset="0"/>
              </a:rPr>
              <a:t> of 12</a:t>
            </a:r>
          </a:p>
        </p:txBody>
      </p:sp>
      <p:pic>
        <p:nvPicPr>
          <p:cNvPr id="11" name="Picture 10">
            <a:extLst>
              <a:ext uri="{FF2B5EF4-FFF2-40B4-BE49-F238E27FC236}">
                <a16:creationId xmlns:a16="http://schemas.microsoft.com/office/drawing/2014/main" id="{3453B4E1-5BAD-4995-BD94-C93A0A961E0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
            <a:ext cx="1365956" cy="1033298"/>
          </a:xfrm>
          <a:prstGeom prst="rect">
            <a:avLst/>
          </a:prstGeom>
        </p:spPr>
      </p:pic>
      <p:sp>
        <p:nvSpPr>
          <p:cNvPr id="12" name="TextBox 11">
            <a:extLst>
              <a:ext uri="{FF2B5EF4-FFF2-40B4-BE49-F238E27FC236}">
                <a16:creationId xmlns:a16="http://schemas.microsoft.com/office/drawing/2014/main" id="{D011AC31-F70A-49EC-8B73-F75BBDA09ADD}"/>
              </a:ext>
            </a:extLst>
          </p:cNvPr>
          <p:cNvSpPr txBox="1"/>
          <p:nvPr/>
        </p:nvSpPr>
        <p:spPr>
          <a:xfrm>
            <a:off x="3311877" y="0"/>
            <a:ext cx="3282245" cy="1107996"/>
          </a:xfrm>
          <a:prstGeom prst="rect">
            <a:avLst/>
          </a:prstGeom>
          <a:noFill/>
        </p:spPr>
        <p:txBody>
          <a:bodyPr wrap="none" rtlCol="0">
            <a:spAutoFit/>
          </a:bodyPr>
          <a:lstStyle/>
          <a:p>
            <a:pPr algn="ctr"/>
            <a:r>
              <a:rPr lang="en-US" b="1" dirty="0">
                <a:latin typeface="Tahoma" panose="020B0604030504040204" pitchFamily="34" charset="0"/>
                <a:ea typeface="Tahoma" panose="020B0604030504040204" pitchFamily="34" charset="0"/>
                <a:cs typeface="Tahoma" panose="020B0604030504040204" pitchFamily="34" charset="0"/>
              </a:rPr>
              <a:t>Photographic Evidence B</a:t>
            </a:r>
            <a:endParaRPr lang="en-US" sz="900" dirty="0">
              <a:latin typeface="Tahoma" panose="020B0604030504040204" pitchFamily="34" charset="0"/>
              <a:ea typeface="Tahoma" panose="020B0604030504040204" pitchFamily="34" charset="0"/>
              <a:cs typeface="Tahoma" panose="020B0604030504040204" pitchFamily="34" charset="0"/>
            </a:endParaRPr>
          </a:p>
          <a:p>
            <a:pPr algn="ctr"/>
            <a:r>
              <a:rPr lang="en-US" sz="1200" dirty="0">
                <a:latin typeface="Tahoma" panose="020B0604030504040204" pitchFamily="34" charset="0"/>
                <a:ea typeface="Tahoma" panose="020B0604030504040204" pitchFamily="34" charset="0"/>
                <a:cs typeface="Tahoma" panose="020B0604030504040204" pitchFamily="34" charset="0"/>
              </a:rPr>
              <a:t>Date taken: 13 September 2023</a:t>
            </a:r>
          </a:p>
          <a:p>
            <a:pPr algn="ctr"/>
            <a:r>
              <a:rPr lang="en-US" sz="1200" dirty="0">
                <a:latin typeface="Tahoma" panose="020B0604030504040204" pitchFamily="34" charset="0"/>
                <a:ea typeface="Tahoma" panose="020B0604030504040204" pitchFamily="34" charset="0"/>
                <a:cs typeface="Tahoma" panose="020B0604030504040204" pitchFamily="34" charset="0"/>
              </a:rPr>
              <a:t>Address: 25 4</a:t>
            </a:r>
            <a:r>
              <a:rPr lang="en-US" sz="1200" baseline="30000" dirty="0">
                <a:latin typeface="Tahoma" panose="020B0604030504040204" pitchFamily="34" charset="0"/>
                <a:ea typeface="Tahoma" panose="020B0604030504040204" pitchFamily="34" charset="0"/>
                <a:cs typeface="Tahoma" panose="020B0604030504040204" pitchFamily="34" charset="0"/>
              </a:rPr>
              <a:t>th</a:t>
            </a:r>
            <a:r>
              <a:rPr lang="en-US" sz="1200" dirty="0">
                <a:latin typeface="Tahoma" panose="020B0604030504040204" pitchFamily="34" charset="0"/>
                <a:ea typeface="Tahoma" panose="020B0604030504040204" pitchFamily="34" charset="0"/>
                <a:cs typeface="Tahoma" panose="020B0604030504040204" pitchFamily="34" charset="0"/>
              </a:rPr>
              <a:t> Avenue, Hazendal</a:t>
            </a:r>
          </a:p>
          <a:p>
            <a:pPr algn="ctr"/>
            <a:r>
              <a:rPr lang="en-US" sz="1200" dirty="0">
                <a:latin typeface="Tahoma" panose="020B0604030504040204" pitchFamily="34" charset="0"/>
                <a:ea typeface="Tahoma" panose="020B0604030504040204" pitchFamily="34" charset="0"/>
                <a:cs typeface="Tahoma" panose="020B0604030504040204" pitchFamily="34" charset="0"/>
              </a:rPr>
              <a:t>Taken by: Chief Inspector Jaco Pieterse</a:t>
            </a:r>
          </a:p>
          <a:p>
            <a:pPr algn="ctr"/>
            <a:r>
              <a:rPr lang="en-US" sz="1200" dirty="0">
                <a:latin typeface="Tahoma" panose="020B0604030504040204" pitchFamily="34" charset="0"/>
                <a:ea typeface="Tahoma" panose="020B0604030504040204" pitchFamily="34" charset="0"/>
                <a:cs typeface="Tahoma" panose="020B0604030504040204" pitchFamily="34" charset="0"/>
              </a:rPr>
              <a:t>Taken with: iPhone 13 Cellular Phone Camera</a:t>
            </a:r>
          </a:p>
        </p:txBody>
      </p:sp>
      <p:sp>
        <p:nvSpPr>
          <p:cNvPr id="13" name="Rectangle 12">
            <a:extLst>
              <a:ext uri="{FF2B5EF4-FFF2-40B4-BE49-F238E27FC236}">
                <a16:creationId xmlns:a16="http://schemas.microsoft.com/office/drawing/2014/main" id="{2A399A1F-2623-4308-9670-0501CEDE0AC1}"/>
              </a:ext>
            </a:extLst>
          </p:cNvPr>
          <p:cNvSpPr/>
          <p:nvPr/>
        </p:nvSpPr>
        <p:spPr>
          <a:xfrm>
            <a:off x="87841" y="5386301"/>
            <a:ext cx="4807305" cy="672827"/>
          </a:xfrm>
          <a:prstGeom prst="rect">
            <a:avLst/>
          </a:prstGeom>
          <a:noFill/>
          <a:ln>
            <a:noFill/>
          </a:ln>
        </p:spPr>
        <p:txBody>
          <a:bodyPr anchor="ctr">
            <a:noAutofit/>
          </a:bodyPr>
          <a:lstStyle/>
          <a:p>
            <a:pPr algn="just"/>
            <a:r>
              <a:rPr lang="en-ZA" sz="1000" b="1" dirty="0">
                <a:latin typeface="Tahoma" panose="020B0604030504040204" pitchFamily="34" charset="0"/>
                <a:ea typeface="Tahoma" panose="020B0604030504040204" pitchFamily="34" charset="0"/>
                <a:cs typeface="Tahoma" panose="020B0604030504040204" pitchFamily="34" charset="0"/>
              </a:rPr>
              <a:t>Photograph 5: </a:t>
            </a:r>
            <a:r>
              <a:rPr lang="en-ZA" sz="1000" dirty="0">
                <a:latin typeface="Tahoma" panose="020B0604030504040204" pitchFamily="34" charset="0"/>
                <a:ea typeface="Tahoma" panose="020B0604030504040204" pitchFamily="34" charset="0"/>
                <a:cs typeface="Tahoma" panose="020B0604030504040204" pitchFamily="34" charset="0"/>
              </a:rPr>
              <a:t>Depicting a close up photograph of a food bowl inside the cage seen in Photographs 3 and 4. The food bowl is dirty with various coloured scum lining the bowl. Note the bits of feacal matter on the outside of the bowl and the old seeds sticking to the scum inside the bowl. There is faecal matter on the bowl. </a:t>
            </a:r>
          </a:p>
        </p:txBody>
      </p:sp>
      <p:pic>
        <p:nvPicPr>
          <p:cNvPr id="5" name="Picture 4">
            <a:extLst>
              <a:ext uri="{FF2B5EF4-FFF2-40B4-BE49-F238E27FC236}">
                <a16:creationId xmlns:a16="http://schemas.microsoft.com/office/drawing/2014/main" id="{B1C7E86F-A064-4C90-903F-131EC790F548}"/>
              </a:ext>
            </a:extLst>
          </p:cNvPr>
          <p:cNvPicPr>
            <a:picLocks noChangeAspect="1"/>
          </p:cNvPicPr>
          <p:nvPr/>
        </p:nvPicPr>
        <p:blipFill>
          <a:blip r:embed="rId5"/>
          <a:stretch>
            <a:fillRect/>
          </a:stretch>
        </p:blipFill>
        <p:spPr>
          <a:xfrm>
            <a:off x="5010852" y="1780822"/>
            <a:ext cx="4807306" cy="3605479"/>
          </a:xfrm>
          <a:prstGeom prst="rect">
            <a:avLst/>
          </a:prstGeom>
        </p:spPr>
      </p:pic>
      <p:sp>
        <p:nvSpPr>
          <p:cNvPr id="9" name="Rectangle 8">
            <a:extLst>
              <a:ext uri="{FF2B5EF4-FFF2-40B4-BE49-F238E27FC236}">
                <a16:creationId xmlns:a16="http://schemas.microsoft.com/office/drawing/2014/main" id="{18A452D6-8024-4157-892E-E7717F8558E3}"/>
              </a:ext>
            </a:extLst>
          </p:cNvPr>
          <p:cNvSpPr/>
          <p:nvPr/>
        </p:nvSpPr>
        <p:spPr>
          <a:xfrm>
            <a:off x="5010851" y="5386302"/>
            <a:ext cx="4807304" cy="585520"/>
          </a:xfrm>
          <a:prstGeom prst="rect">
            <a:avLst/>
          </a:prstGeom>
          <a:noFill/>
          <a:ln>
            <a:noFill/>
          </a:ln>
        </p:spPr>
        <p:txBody>
          <a:bodyPr anchor="ctr">
            <a:noAutofit/>
          </a:bodyPr>
          <a:lstStyle/>
          <a:p>
            <a:pPr algn="just"/>
            <a:r>
              <a:rPr lang="en-ZA" sz="1000" b="1" dirty="0">
                <a:latin typeface="Tahoma" panose="020B0604030504040204" pitchFamily="34" charset="0"/>
                <a:ea typeface="Tahoma" panose="020B0604030504040204" pitchFamily="34" charset="0"/>
                <a:cs typeface="Tahoma" panose="020B0604030504040204" pitchFamily="34" charset="0"/>
              </a:rPr>
              <a:t>Photograph 6: </a:t>
            </a:r>
            <a:r>
              <a:rPr lang="en-ZA" sz="1000" dirty="0">
                <a:latin typeface="Tahoma" panose="020B0604030504040204" pitchFamily="34" charset="0"/>
                <a:ea typeface="Tahoma" panose="020B0604030504040204" pitchFamily="34" charset="0"/>
                <a:cs typeface="Tahoma" panose="020B0604030504040204" pitchFamily="34" charset="0"/>
              </a:rPr>
              <a:t>Depicting a close up photograph of a food bowl inside the cage seen in Photographs 3 and 4. The food bowl is dirty with various coloured scum lining the bowl. Note the bits of feacal matter on the outside of the bowl. </a:t>
            </a:r>
          </a:p>
        </p:txBody>
      </p:sp>
    </p:spTree>
    <p:extLst>
      <p:ext uri="{BB962C8B-B14F-4D97-AF65-F5344CB8AC3E}">
        <p14:creationId xmlns:p14="http://schemas.microsoft.com/office/powerpoint/2010/main" val="30295007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F0A3E3-C0FA-4F36-B033-ED803A988D79}"/>
              </a:ext>
            </a:extLst>
          </p:cNvPr>
          <p:cNvPicPr>
            <a:picLocks noChangeAspect="1"/>
          </p:cNvPicPr>
          <p:nvPr/>
        </p:nvPicPr>
        <p:blipFill>
          <a:blip r:embed="rId3"/>
          <a:stretch>
            <a:fillRect/>
          </a:stretch>
        </p:blipFill>
        <p:spPr>
          <a:xfrm>
            <a:off x="1492603" y="1070648"/>
            <a:ext cx="6920792" cy="5190593"/>
          </a:xfrm>
          <a:prstGeom prst="rect">
            <a:avLst/>
          </a:prstGeom>
        </p:spPr>
      </p:pic>
      <p:sp>
        <p:nvSpPr>
          <p:cNvPr id="2" name="Slide Number Placeholder 1">
            <a:extLst>
              <a:ext uri="{FF2B5EF4-FFF2-40B4-BE49-F238E27FC236}">
                <a16:creationId xmlns:a16="http://schemas.microsoft.com/office/drawing/2014/main" id="{3FA316F2-16EF-44A9-8BBD-257CBC369A8D}"/>
              </a:ext>
            </a:extLst>
          </p:cNvPr>
          <p:cNvSpPr>
            <a:spLocks noGrp="1"/>
          </p:cNvSpPr>
          <p:nvPr>
            <p:ph type="sldNum" sz="quarter" idx="12"/>
          </p:nvPr>
        </p:nvSpPr>
        <p:spPr>
          <a:xfrm>
            <a:off x="9239794" y="6604000"/>
            <a:ext cx="666206" cy="254000"/>
          </a:xfrm>
        </p:spPr>
        <p:txBody>
          <a:bodyPr/>
          <a:lstStyle/>
          <a:p>
            <a:fld id="{95044301-A1B2-435E-A6DE-19AB1A2D1CB7}" type="slidenum">
              <a:rPr lang="en-ZA" sz="1000" smtClean="0">
                <a:solidFill>
                  <a:schemeClr val="tx1"/>
                </a:solidFill>
                <a:latin typeface="Tahoma" panose="020B0604030504040204" pitchFamily="34" charset="0"/>
                <a:ea typeface="Tahoma" panose="020B0604030504040204" pitchFamily="34" charset="0"/>
                <a:cs typeface="Tahoma" panose="020B0604030504040204" pitchFamily="34" charset="0"/>
              </a:rPr>
              <a:t>6</a:t>
            </a:fld>
            <a:r>
              <a:rPr lang="en-ZA" sz="1000" dirty="0">
                <a:solidFill>
                  <a:schemeClr val="tx1"/>
                </a:solidFill>
                <a:latin typeface="Tahoma" panose="020B0604030504040204" pitchFamily="34" charset="0"/>
                <a:ea typeface="Tahoma" panose="020B0604030504040204" pitchFamily="34" charset="0"/>
                <a:cs typeface="Tahoma" panose="020B0604030504040204" pitchFamily="34" charset="0"/>
              </a:rPr>
              <a:t> of 12</a:t>
            </a:r>
          </a:p>
        </p:txBody>
      </p:sp>
      <p:pic>
        <p:nvPicPr>
          <p:cNvPr id="11" name="Picture 10">
            <a:extLst>
              <a:ext uri="{FF2B5EF4-FFF2-40B4-BE49-F238E27FC236}">
                <a16:creationId xmlns:a16="http://schemas.microsoft.com/office/drawing/2014/main" id="{3453B4E1-5BAD-4995-BD94-C93A0A961E0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
            <a:ext cx="1365956" cy="1033298"/>
          </a:xfrm>
          <a:prstGeom prst="rect">
            <a:avLst/>
          </a:prstGeom>
        </p:spPr>
      </p:pic>
      <p:sp>
        <p:nvSpPr>
          <p:cNvPr id="12" name="TextBox 11">
            <a:extLst>
              <a:ext uri="{FF2B5EF4-FFF2-40B4-BE49-F238E27FC236}">
                <a16:creationId xmlns:a16="http://schemas.microsoft.com/office/drawing/2014/main" id="{D011AC31-F70A-49EC-8B73-F75BBDA09ADD}"/>
              </a:ext>
            </a:extLst>
          </p:cNvPr>
          <p:cNvSpPr txBox="1"/>
          <p:nvPr/>
        </p:nvSpPr>
        <p:spPr>
          <a:xfrm>
            <a:off x="3311877" y="0"/>
            <a:ext cx="3282245" cy="1107996"/>
          </a:xfrm>
          <a:prstGeom prst="rect">
            <a:avLst/>
          </a:prstGeom>
          <a:noFill/>
        </p:spPr>
        <p:txBody>
          <a:bodyPr wrap="none" rtlCol="0">
            <a:spAutoFit/>
          </a:bodyPr>
          <a:lstStyle/>
          <a:p>
            <a:pPr algn="ctr"/>
            <a:r>
              <a:rPr lang="en-US" b="1" dirty="0">
                <a:latin typeface="Tahoma" panose="020B0604030504040204" pitchFamily="34" charset="0"/>
                <a:ea typeface="Tahoma" panose="020B0604030504040204" pitchFamily="34" charset="0"/>
                <a:cs typeface="Tahoma" panose="020B0604030504040204" pitchFamily="34" charset="0"/>
              </a:rPr>
              <a:t>Photographic Evidence B</a:t>
            </a:r>
            <a:endParaRPr lang="en-US" sz="900" dirty="0">
              <a:latin typeface="Tahoma" panose="020B0604030504040204" pitchFamily="34" charset="0"/>
              <a:ea typeface="Tahoma" panose="020B0604030504040204" pitchFamily="34" charset="0"/>
              <a:cs typeface="Tahoma" panose="020B0604030504040204" pitchFamily="34" charset="0"/>
            </a:endParaRPr>
          </a:p>
          <a:p>
            <a:pPr algn="ctr"/>
            <a:r>
              <a:rPr lang="en-US" sz="1200" dirty="0">
                <a:latin typeface="Tahoma" panose="020B0604030504040204" pitchFamily="34" charset="0"/>
                <a:ea typeface="Tahoma" panose="020B0604030504040204" pitchFamily="34" charset="0"/>
                <a:cs typeface="Tahoma" panose="020B0604030504040204" pitchFamily="34" charset="0"/>
              </a:rPr>
              <a:t>Date taken: 13 September 2023</a:t>
            </a:r>
          </a:p>
          <a:p>
            <a:pPr algn="ctr"/>
            <a:r>
              <a:rPr lang="en-US" sz="1200" dirty="0">
                <a:latin typeface="Tahoma" panose="020B0604030504040204" pitchFamily="34" charset="0"/>
                <a:ea typeface="Tahoma" panose="020B0604030504040204" pitchFamily="34" charset="0"/>
                <a:cs typeface="Tahoma" panose="020B0604030504040204" pitchFamily="34" charset="0"/>
              </a:rPr>
              <a:t>Address: 25 4</a:t>
            </a:r>
            <a:r>
              <a:rPr lang="en-US" sz="1200" baseline="30000" dirty="0">
                <a:latin typeface="Tahoma" panose="020B0604030504040204" pitchFamily="34" charset="0"/>
                <a:ea typeface="Tahoma" panose="020B0604030504040204" pitchFamily="34" charset="0"/>
                <a:cs typeface="Tahoma" panose="020B0604030504040204" pitchFamily="34" charset="0"/>
              </a:rPr>
              <a:t>th</a:t>
            </a:r>
            <a:r>
              <a:rPr lang="en-US" sz="1200" dirty="0">
                <a:latin typeface="Tahoma" panose="020B0604030504040204" pitchFamily="34" charset="0"/>
                <a:ea typeface="Tahoma" panose="020B0604030504040204" pitchFamily="34" charset="0"/>
                <a:cs typeface="Tahoma" panose="020B0604030504040204" pitchFamily="34" charset="0"/>
              </a:rPr>
              <a:t> Avenue, Hazendal</a:t>
            </a:r>
          </a:p>
          <a:p>
            <a:pPr algn="ctr"/>
            <a:r>
              <a:rPr lang="en-US" sz="1200" dirty="0">
                <a:latin typeface="Tahoma" panose="020B0604030504040204" pitchFamily="34" charset="0"/>
                <a:ea typeface="Tahoma" panose="020B0604030504040204" pitchFamily="34" charset="0"/>
                <a:cs typeface="Tahoma" panose="020B0604030504040204" pitchFamily="34" charset="0"/>
              </a:rPr>
              <a:t>Taken by: Chief Inspector Jaco Pieterse</a:t>
            </a:r>
          </a:p>
          <a:p>
            <a:pPr algn="ctr"/>
            <a:r>
              <a:rPr lang="en-US" sz="1200" dirty="0">
                <a:latin typeface="Tahoma" panose="020B0604030504040204" pitchFamily="34" charset="0"/>
                <a:ea typeface="Tahoma" panose="020B0604030504040204" pitchFamily="34" charset="0"/>
                <a:cs typeface="Tahoma" panose="020B0604030504040204" pitchFamily="34" charset="0"/>
              </a:rPr>
              <a:t>Taken with: iPhone 13 Cellular Phone Camera</a:t>
            </a:r>
          </a:p>
        </p:txBody>
      </p:sp>
      <p:sp>
        <p:nvSpPr>
          <p:cNvPr id="13" name="Rectangle 12">
            <a:extLst>
              <a:ext uri="{FF2B5EF4-FFF2-40B4-BE49-F238E27FC236}">
                <a16:creationId xmlns:a16="http://schemas.microsoft.com/office/drawing/2014/main" id="{2A399A1F-2623-4308-9670-0501CEDE0AC1}"/>
              </a:ext>
            </a:extLst>
          </p:cNvPr>
          <p:cNvSpPr/>
          <p:nvPr/>
        </p:nvSpPr>
        <p:spPr>
          <a:xfrm>
            <a:off x="1492603" y="6261241"/>
            <a:ext cx="6920792" cy="395721"/>
          </a:xfrm>
          <a:prstGeom prst="rect">
            <a:avLst/>
          </a:prstGeom>
          <a:noFill/>
          <a:ln>
            <a:noFill/>
          </a:ln>
        </p:spPr>
        <p:txBody>
          <a:bodyPr anchor="ctr">
            <a:noAutofit/>
          </a:bodyPr>
          <a:lstStyle/>
          <a:p>
            <a:pPr algn="just"/>
            <a:r>
              <a:rPr lang="en-ZA" sz="1000" b="1" dirty="0">
                <a:latin typeface="Tahoma" panose="020B0604030504040204" pitchFamily="34" charset="0"/>
                <a:ea typeface="Tahoma" panose="020B0604030504040204" pitchFamily="34" charset="0"/>
                <a:cs typeface="Tahoma" panose="020B0604030504040204" pitchFamily="34" charset="0"/>
              </a:rPr>
              <a:t>Photograph 7: </a:t>
            </a:r>
            <a:r>
              <a:rPr lang="en-ZA" sz="1000" dirty="0">
                <a:latin typeface="Tahoma" panose="020B0604030504040204" pitchFamily="34" charset="0"/>
                <a:ea typeface="Tahoma" panose="020B0604030504040204" pitchFamily="34" charset="0"/>
                <a:cs typeface="Tahoma" panose="020B0604030504040204" pitchFamily="34" charset="0"/>
              </a:rPr>
              <a:t>Depicting The accumulated dirt underneath the floor (a slide-out tray) of the cage. Note the accumulated and hardened faecal matter on the perches inside the cage. </a:t>
            </a:r>
          </a:p>
        </p:txBody>
      </p:sp>
    </p:spTree>
    <p:extLst>
      <p:ext uri="{BB962C8B-B14F-4D97-AF65-F5344CB8AC3E}">
        <p14:creationId xmlns:p14="http://schemas.microsoft.com/office/powerpoint/2010/main" val="16840367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FA316F2-16EF-44A9-8BBD-257CBC369A8D}"/>
              </a:ext>
            </a:extLst>
          </p:cNvPr>
          <p:cNvSpPr>
            <a:spLocks noGrp="1"/>
          </p:cNvSpPr>
          <p:nvPr>
            <p:ph type="sldNum" sz="quarter" idx="12"/>
          </p:nvPr>
        </p:nvSpPr>
        <p:spPr>
          <a:xfrm>
            <a:off x="9223021" y="6604000"/>
            <a:ext cx="682979" cy="254000"/>
          </a:xfrm>
        </p:spPr>
        <p:txBody>
          <a:bodyPr/>
          <a:lstStyle/>
          <a:p>
            <a:fld id="{95044301-A1B2-435E-A6DE-19AB1A2D1CB7}" type="slidenum">
              <a:rPr lang="en-ZA" sz="1000" smtClean="0">
                <a:solidFill>
                  <a:schemeClr val="tx1"/>
                </a:solidFill>
                <a:latin typeface="Tahoma" panose="020B0604030504040204" pitchFamily="34" charset="0"/>
                <a:ea typeface="Tahoma" panose="020B0604030504040204" pitchFamily="34" charset="0"/>
                <a:cs typeface="Tahoma" panose="020B0604030504040204" pitchFamily="34" charset="0"/>
              </a:rPr>
              <a:t>7</a:t>
            </a:fld>
            <a:r>
              <a:rPr lang="en-ZA" sz="1000" dirty="0">
                <a:solidFill>
                  <a:schemeClr val="tx1"/>
                </a:solidFill>
                <a:latin typeface="Tahoma" panose="020B0604030504040204" pitchFamily="34" charset="0"/>
                <a:ea typeface="Tahoma" panose="020B0604030504040204" pitchFamily="34" charset="0"/>
                <a:cs typeface="Tahoma" panose="020B0604030504040204" pitchFamily="34" charset="0"/>
              </a:rPr>
              <a:t> of 12</a:t>
            </a:r>
          </a:p>
        </p:txBody>
      </p:sp>
      <p:pic>
        <p:nvPicPr>
          <p:cNvPr id="11" name="Picture 10">
            <a:extLst>
              <a:ext uri="{FF2B5EF4-FFF2-40B4-BE49-F238E27FC236}">
                <a16:creationId xmlns:a16="http://schemas.microsoft.com/office/drawing/2014/main" id="{3453B4E1-5BAD-4995-BD94-C93A0A961E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
            <a:ext cx="1365956" cy="1033298"/>
          </a:xfrm>
          <a:prstGeom prst="rect">
            <a:avLst/>
          </a:prstGeom>
        </p:spPr>
      </p:pic>
      <p:sp>
        <p:nvSpPr>
          <p:cNvPr id="12" name="TextBox 11">
            <a:extLst>
              <a:ext uri="{FF2B5EF4-FFF2-40B4-BE49-F238E27FC236}">
                <a16:creationId xmlns:a16="http://schemas.microsoft.com/office/drawing/2014/main" id="{D011AC31-F70A-49EC-8B73-F75BBDA09ADD}"/>
              </a:ext>
            </a:extLst>
          </p:cNvPr>
          <p:cNvSpPr txBox="1"/>
          <p:nvPr/>
        </p:nvSpPr>
        <p:spPr>
          <a:xfrm>
            <a:off x="3311877" y="0"/>
            <a:ext cx="3282245" cy="1107996"/>
          </a:xfrm>
          <a:prstGeom prst="rect">
            <a:avLst/>
          </a:prstGeom>
          <a:noFill/>
        </p:spPr>
        <p:txBody>
          <a:bodyPr wrap="none" rtlCol="0">
            <a:spAutoFit/>
          </a:bodyPr>
          <a:lstStyle/>
          <a:p>
            <a:pPr algn="ctr"/>
            <a:r>
              <a:rPr lang="en-US" b="1" dirty="0">
                <a:latin typeface="Tahoma" panose="020B0604030504040204" pitchFamily="34" charset="0"/>
                <a:ea typeface="Tahoma" panose="020B0604030504040204" pitchFamily="34" charset="0"/>
                <a:cs typeface="Tahoma" panose="020B0604030504040204" pitchFamily="34" charset="0"/>
              </a:rPr>
              <a:t>Photographic Evidence B</a:t>
            </a:r>
            <a:endParaRPr lang="en-US" sz="900" dirty="0">
              <a:latin typeface="Tahoma" panose="020B0604030504040204" pitchFamily="34" charset="0"/>
              <a:ea typeface="Tahoma" panose="020B0604030504040204" pitchFamily="34" charset="0"/>
              <a:cs typeface="Tahoma" panose="020B0604030504040204" pitchFamily="34" charset="0"/>
            </a:endParaRPr>
          </a:p>
          <a:p>
            <a:pPr algn="ctr"/>
            <a:r>
              <a:rPr lang="en-US" sz="1200" dirty="0">
                <a:latin typeface="Tahoma" panose="020B0604030504040204" pitchFamily="34" charset="0"/>
                <a:ea typeface="Tahoma" panose="020B0604030504040204" pitchFamily="34" charset="0"/>
                <a:cs typeface="Tahoma" panose="020B0604030504040204" pitchFamily="34" charset="0"/>
              </a:rPr>
              <a:t>Date taken: 13 September 2023</a:t>
            </a:r>
          </a:p>
          <a:p>
            <a:pPr algn="ctr"/>
            <a:r>
              <a:rPr lang="en-US" sz="1200" dirty="0">
                <a:latin typeface="Tahoma" panose="020B0604030504040204" pitchFamily="34" charset="0"/>
                <a:ea typeface="Tahoma" panose="020B0604030504040204" pitchFamily="34" charset="0"/>
                <a:cs typeface="Tahoma" panose="020B0604030504040204" pitchFamily="34" charset="0"/>
              </a:rPr>
              <a:t>Address: 25 4</a:t>
            </a:r>
            <a:r>
              <a:rPr lang="en-US" sz="1200" baseline="30000" dirty="0">
                <a:latin typeface="Tahoma" panose="020B0604030504040204" pitchFamily="34" charset="0"/>
                <a:ea typeface="Tahoma" panose="020B0604030504040204" pitchFamily="34" charset="0"/>
                <a:cs typeface="Tahoma" panose="020B0604030504040204" pitchFamily="34" charset="0"/>
              </a:rPr>
              <a:t>th</a:t>
            </a:r>
            <a:r>
              <a:rPr lang="en-US" sz="1200" dirty="0">
                <a:latin typeface="Tahoma" panose="020B0604030504040204" pitchFamily="34" charset="0"/>
                <a:ea typeface="Tahoma" panose="020B0604030504040204" pitchFamily="34" charset="0"/>
                <a:cs typeface="Tahoma" panose="020B0604030504040204" pitchFamily="34" charset="0"/>
              </a:rPr>
              <a:t> Avenue, Hazendal</a:t>
            </a:r>
          </a:p>
          <a:p>
            <a:pPr algn="ctr"/>
            <a:r>
              <a:rPr lang="en-US" sz="1200" dirty="0">
                <a:latin typeface="Tahoma" panose="020B0604030504040204" pitchFamily="34" charset="0"/>
                <a:ea typeface="Tahoma" panose="020B0604030504040204" pitchFamily="34" charset="0"/>
                <a:cs typeface="Tahoma" panose="020B0604030504040204" pitchFamily="34" charset="0"/>
              </a:rPr>
              <a:t>Taken by: Chief Inspector Jaco Pieterse</a:t>
            </a:r>
          </a:p>
          <a:p>
            <a:pPr algn="ctr"/>
            <a:r>
              <a:rPr lang="en-US" sz="1200" dirty="0">
                <a:latin typeface="Tahoma" panose="020B0604030504040204" pitchFamily="34" charset="0"/>
                <a:ea typeface="Tahoma" panose="020B0604030504040204" pitchFamily="34" charset="0"/>
                <a:cs typeface="Tahoma" panose="020B0604030504040204" pitchFamily="34" charset="0"/>
              </a:rPr>
              <a:t>Taken with: iPhone 13 Cellular Phone Camera</a:t>
            </a:r>
          </a:p>
        </p:txBody>
      </p:sp>
      <p:sp>
        <p:nvSpPr>
          <p:cNvPr id="13" name="Rectangle 12">
            <a:extLst>
              <a:ext uri="{FF2B5EF4-FFF2-40B4-BE49-F238E27FC236}">
                <a16:creationId xmlns:a16="http://schemas.microsoft.com/office/drawing/2014/main" id="{2A399A1F-2623-4308-9670-0501CEDE0AC1}"/>
              </a:ext>
            </a:extLst>
          </p:cNvPr>
          <p:cNvSpPr/>
          <p:nvPr/>
        </p:nvSpPr>
        <p:spPr>
          <a:xfrm>
            <a:off x="778224" y="6250763"/>
            <a:ext cx="3877245" cy="449713"/>
          </a:xfrm>
          <a:prstGeom prst="rect">
            <a:avLst/>
          </a:prstGeom>
          <a:noFill/>
          <a:ln>
            <a:noFill/>
          </a:ln>
        </p:spPr>
        <p:txBody>
          <a:bodyPr anchor="ctr">
            <a:noAutofit/>
          </a:bodyPr>
          <a:lstStyle/>
          <a:p>
            <a:pPr algn="just"/>
            <a:r>
              <a:rPr lang="en-ZA" sz="1000" b="1" dirty="0">
                <a:latin typeface="Tahoma" panose="020B0604030504040204" pitchFamily="34" charset="0"/>
                <a:ea typeface="Tahoma" panose="020B0604030504040204" pitchFamily="34" charset="0"/>
                <a:cs typeface="Tahoma" panose="020B0604030504040204" pitchFamily="34" charset="0"/>
              </a:rPr>
              <a:t>Photograph 8: </a:t>
            </a:r>
            <a:r>
              <a:rPr lang="en-ZA" sz="1000" dirty="0">
                <a:latin typeface="Tahoma" panose="020B0604030504040204" pitchFamily="34" charset="0"/>
                <a:ea typeface="Tahoma" panose="020B0604030504040204" pitchFamily="34" charset="0"/>
                <a:cs typeface="Tahoma" panose="020B0604030504040204" pitchFamily="34" charset="0"/>
              </a:rPr>
              <a:t>Depicting the accumulated and excessive faecal build up in the lighter grey cage seen in Photographs 1 and 2. </a:t>
            </a:r>
          </a:p>
        </p:txBody>
      </p:sp>
      <p:sp>
        <p:nvSpPr>
          <p:cNvPr id="10" name="Rectangle 9">
            <a:extLst>
              <a:ext uri="{FF2B5EF4-FFF2-40B4-BE49-F238E27FC236}">
                <a16:creationId xmlns:a16="http://schemas.microsoft.com/office/drawing/2014/main" id="{F13EE3C9-536C-4083-9ABE-B17251572DBD}"/>
              </a:ext>
            </a:extLst>
          </p:cNvPr>
          <p:cNvSpPr/>
          <p:nvPr/>
        </p:nvSpPr>
        <p:spPr>
          <a:xfrm>
            <a:off x="5084488" y="6250764"/>
            <a:ext cx="3877245" cy="518870"/>
          </a:xfrm>
          <a:prstGeom prst="rect">
            <a:avLst/>
          </a:prstGeom>
          <a:noFill/>
          <a:ln>
            <a:noFill/>
          </a:ln>
        </p:spPr>
        <p:txBody>
          <a:bodyPr anchor="ctr">
            <a:noAutofit/>
          </a:bodyPr>
          <a:lstStyle/>
          <a:p>
            <a:pPr algn="just"/>
            <a:r>
              <a:rPr lang="en-ZA" sz="1000" b="1" dirty="0">
                <a:latin typeface="Tahoma" panose="020B0604030504040204" pitchFamily="34" charset="0"/>
                <a:ea typeface="Tahoma" panose="020B0604030504040204" pitchFamily="34" charset="0"/>
                <a:cs typeface="Tahoma" panose="020B0604030504040204" pitchFamily="34" charset="0"/>
              </a:rPr>
              <a:t>Photograph 9: </a:t>
            </a:r>
            <a:r>
              <a:rPr lang="en-ZA" sz="1000" dirty="0">
                <a:latin typeface="Tahoma" panose="020B0604030504040204" pitchFamily="34" charset="0"/>
                <a:ea typeface="Tahoma" panose="020B0604030504040204" pitchFamily="34" charset="0"/>
                <a:cs typeface="Tahoma" panose="020B0604030504040204" pitchFamily="34" charset="0"/>
              </a:rPr>
              <a:t>Depicting the African Grey parrot housed in the cage seen in Photographs 3 to 8. Note the faecal matter on the perches inside the cage. </a:t>
            </a:r>
          </a:p>
        </p:txBody>
      </p:sp>
      <p:pic>
        <p:nvPicPr>
          <p:cNvPr id="4" name="Picture 3">
            <a:extLst>
              <a:ext uri="{FF2B5EF4-FFF2-40B4-BE49-F238E27FC236}">
                <a16:creationId xmlns:a16="http://schemas.microsoft.com/office/drawing/2014/main" id="{EEF24743-A388-4780-A7B5-560665042963}"/>
              </a:ext>
            </a:extLst>
          </p:cNvPr>
          <p:cNvPicPr>
            <a:picLocks noChangeAspect="1"/>
          </p:cNvPicPr>
          <p:nvPr/>
        </p:nvPicPr>
        <p:blipFill>
          <a:blip r:embed="rId4"/>
          <a:stretch>
            <a:fillRect/>
          </a:stretch>
        </p:blipFill>
        <p:spPr>
          <a:xfrm>
            <a:off x="778224" y="1081104"/>
            <a:ext cx="3877245" cy="5169660"/>
          </a:xfrm>
          <a:prstGeom prst="rect">
            <a:avLst/>
          </a:prstGeom>
        </p:spPr>
      </p:pic>
      <p:pic>
        <p:nvPicPr>
          <p:cNvPr id="5" name="Picture 4">
            <a:extLst>
              <a:ext uri="{FF2B5EF4-FFF2-40B4-BE49-F238E27FC236}">
                <a16:creationId xmlns:a16="http://schemas.microsoft.com/office/drawing/2014/main" id="{CFD10918-43F2-4A22-AD98-A876576859CC}"/>
              </a:ext>
            </a:extLst>
          </p:cNvPr>
          <p:cNvPicPr>
            <a:picLocks noChangeAspect="1"/>
          </p:cNvPicPr>
          <p:nvPr/>
        </p:nvPicPr>
        <p:blipFill>
          <a:blip r:embed="rId5"/>
          <a:stretch>
            <a:fillRect/>
          </a:stretch>
        </p:blipFill>
        <p:spPr>
          <a:xfrm>
            <a:off x="5084488" y="1081064"/>
            <a:ext cx="3877275" cy="5169700"/>
          </a:xfrm>
          <a:prstGeom prst="rect">
            <a:avLst/>
          </a:prstGeom>
        </p:spPr>
      </p:pic>
    </p:spTree>
    <p:extLst>
      <p:ext uri="{BB962C8B-B14F-4D97-AF65-F5344CB8AC3E}">
        <p14:creationId xmlns:p14="http://schemas.microsoft.com/office/powerpoint/2010/main" val="613596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6B4F40F-AF17-4EB1-A4D5-E012418012E3}"/>
              </a:ext>
            </a:extLst>
          </p:cNvPr>
          <p:cNvPicPr>
            <a:picLocks noChangeAspect="1"/>
          </p:cNvPicPr>
          <p:nvPr/>
        </p:nvPicPr>
        <p:blipFill>
          <a:blip r:embed="rId3"/>
          <a:stretch>
            <a:fillRect/>
          </a:stretch>
        </p:blipFill>
        <p:spPr>
          <a:xfrm>
            <a:off x="1492604" y="1070648"/>
            <a:ext cx="6920790" cy="5190593"/>
          </a:xfrm>
          <a:prstGeom prst="rect">
            <a:avLst/>
          </a:prstGeom>
        </p:spPr>
      </p:pic>
      <p:sp>
        <p:nvSpPr>
          <p:cNvPr id="2" name="Slide Number Placeholder 1">
            <a:extLst>
              <a:ext uri="{FF2B5EF4-FFF2-40B4-BE49-F238E27FC236}">
                <a16:creationId xmlns:a16="http://schemas.microsoft.com/office/drawing/2014/main" id="{3FA316F2-16EF-44A9-8BBD-257CBC369A8D}"/>
              </a:ext>
            </a:extLst>
          </p:cNvPr>
          <p:cNvSpPr>
            <a:spLocks noGrp="1"/>
          </p:cNvSpPr>
          <p:nvPr>
            <p:ph type="sldNum" sz="quarter" idx="12"/>
          </p:nvPr>
        </p:nvSpPr>
        <p:spPr>
          <a:xfrm>
            <a:off x="9204960" y="6604000"/>
            <a:ext cx="701040" cy="254000"/>
          </a:xfrm>
        </p:spPr>
        <p:txBody>
          <a:bodyPr/>
          <a:lstStyle/>
          <a:p>
            <a:fld id="{95044301-A1B2-435E-A6DE-19AB1A2D1CB7}" type="slidenum">
              <a:rPr lang="en-ZA" sz="1000" smtClean="0">
                <a:solidFill>
                  <a:schemeClr val="tx1"/>
                </a:solidFill>
                <a:latin typeface="Tahoma" panose="020B0604030504040204" pitchFamily="34" charset="0"/>
                <a:ea typeface="Tahoma" panose="020B0604030504040204" pitchFamily="34" charset="0"/>
                <a:cs typeface="Tahoma" panose="020B0604030504040204" pitchFamily="34" charset="0"/>
              </a:rPr>
              <a:t>8</a:t>
            </a:fld>
            <a:r>
              <a:rPr lang="en-ZA" sz="1000" dirty="0">
                <a:solidFill>
                  <a:schemeClr val="tx1"/>
                </a:solidFill>
                <a:latin typeface="Tahoma" panose="020B0604030504040204" pitchFamily="34" charset="0"/>
                <a:ea typeface="Tahoma" panose="020B0604030504040204" pitchFamily="34" charset="0"/>
                <a:cs typeface="Tahoma" panose="020B0604030504040204" pitchFamily="34" charset="0"/>
              </a:rPr>
              <a:t> of 12</a:t>
            </a:r>
          </a:p>
        </p:txBody>
      </p:sp>
      <p:pic>
        <p:nvPicPr>
          <p:cNvPr id="11" name="Picture 10">
            <a:extLst>
              <a:ext uri="{FF2B5EF4-FFF2-40B4-BE49-F238E27FC236}">
                <a16:creationId xmlns:a16="http://schemas.microsoft.com/office/drawing/2014/main" id="{3453B4E1-5BAD-4995-BD94-C93A0A961E0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
            <a:ext cx="1365956" cy="1033298"/>
          </a:xfrm>
          <a:prstGeom prst="rect">
            <a:avLst/>
          </a:prstGeom>
        </p:spPr>
      </p:pic>
      <p:sp>
        <p:nvSpPr>
          <p:cNvPr id="12" name="TextBox 11">
            <a:extLst>
              <a:ext uri="{FF2B5EF4-FFF2-40B4-BE49-F238E27FC236}">
                <a16:creationId xmlns:a16="http://schemas.microsoft.com/office/drawing/2014/main" id="{D011AC31-F70A-49EC-8B73-F75BBDA09ADD}"/>
              </a:ext>
            </a:extLst>
          </p:cNvPr>
          <p:cNvSpPr txBox="1"/>
          <p:nvPr/>
        </p:nvSpPr>
        <p:spPr>
          <a:xfrm>
            <a:off x="3311877" y="0"/>
            <a:ext cx="3282245" cy="1107996"/>
          </a:xfrm>
          <a:prstGeom prst="rect">
            <a:avLst/>
          </a:prstGeom>
          <a:noFill/>
        </p:spPr>
        <p:txBody>
          <a:bodyPr wrap="none" rtlCol="0">
            <a:spAutoFit/>
          </a:bodyPr>
          <a:lstStyle/>
          <a:p>
            <a:pPr algn="ctr"/>
            <a:r>
              <a:rPr lang="en-US" b="1" dirty="0">
                <a:latin typeface="Tahoma" panose="020B0604030504040204" pitchFamily="34" charset="0"/>
                <a:ea typeface="Tahoma" panose="020B0604030504040204" pitchFamily="34" charset="0"/>
                <a:cs typeface="Tahoma" panose="020B0604030504040204" pitchFamily="34" charset="0"/>
              </a:rPr>
              <a:t>Photographic Evidence B</a:t>
            </a:r>
            <a:endParaRPr lang="en-US" sz="900" dirty="0">
              <a:latin typeface="Tahoma" panose="020B0604030504040204" pitchFamily="34" charset="0"/>
              <a:ea typeface="Tahoma" panose="020B0604030504040204" pitchFamily="34" charset="0"/>
              <a:cs typeface="Tahoma" panose="020B0604030504040204" pitchFamily="34" charset="0"/>
            </a:endParaRPr>
          </a:p>
          <a:p>
            <a:pPr algn="ctr"/>
            <a:r>
              <a:rPr lang="en-US" sz="1200" dirty="0">
                <a:latin typeface="Tahoma" panose="020B0604030504040204" pitchFamily="34" charset="0"/>
                <a:ea typeface="Tahoma" panose="020B0604030504040204" pitchFamily="34" charset="0"/>
                <a:cs typeface="Tahoma" panose="020B0604030504040204" pitchFamily="34" charset="0"/>
              </a:rPr>
              <a:t>Date taken: 13 September 2023</a:t>
            </a:r>
          </a:p>
          <a:p>
            <a:pPr algn="ctr"/>
            <a:r>
              <a:rPr lang="en-US" sz="1200" dirty="0">
                <a:latin typeface="Tahoma" panose="020B0604030504040204" pitchFamily="34" charset="0"/>
                <a:ea typeface="Tahoma" panose="020B0604030504040204" pitchFamily="34" charset="0"/>
                <a:cs typeface="Tahoma" panose="020B0604030504040204" pitchFamily="34" charset="0"/>
              </a:rPr>
              <a:t>Address: 25 4</a:t>
            </a:r>
            <a:r>
              <a:rPr lang="en-US" sz="1200" baseline="30000" dirty="0">
                <a:latin typeface="Tahoma" panose="020B0604030504040204" pitchFamily="34" charset="0"/>
                <a:ea typeface="Tahoma" panose="020B0604030504040204" pitchFamily="34" charset="0"/>
                <a:cs typeface="Tahoma" panose="020B0604030504040204" pitchFamily="34" charset="0"/>
              </a:rPr>
              <a:t>th</a:t>
            </a:r>
            <a:r>
              <a:rPr lang="en-US" sz="1200" dirty="0">
                <a:latin typeface="Tahoma" panose="020B0604030504040204" pitchFamily="34" charset="0"/>
                <a:ea typeface="Tahoma" panose="020B0604030504040204" pitchFamily="34" charset="0"/>
                <a:cs typeface="Tahoma" panose="020B0604030504040204" pitchFamily="34" charset="0"/>
              </a:rPr>
              <a:t> Avenue, Hazendal</a:t>
            </a:r>
          </a:p>
          <a:p>
            <a:pPr algn="ctr"/>
            <a:r>
              <a:rPr lang="en-US" sz="1200" dirty="0">
                <a:latin typeface="Tahoma" panose="020B0604030504040204" pitchFamily="34" charset="0"/>
                <a:ea typeface="Tahoma" panose="020B0604030504040204" pitchFamily="34" charset="0"/>
                <a:cs typeface="Tahoma" panose="020B0604030504040204" pitchFamily="34" charset="0"/>
              </a:rPr>
              <a:t>Taken by: Chief Inspector Jaco Pieterse</a:t>
            </a:r>
          </a:p>
          <a:p>
            <a:pPr algn="ctr"/>
            <a:r>
              <a:rPr lang="en-US" sz="1200" dirty="0">
                <a:latin typeface="Tahoma" panose="020B0604030504040204" pitchFamily="34" charset="0"/>
                <a:ea typeface="Tahoma" panose="020B0604030504040204" pitchFamily="34" charset="0"/>
                <a:cs typeface="Tahoma" panose="020B0604030504040204" pitchFamily="34" charset="0"/>
              </a:rPr>
              <a:t>Taken with: iPhone 13 Cellular Phone Camera</a:t>
            </a:r>
          </a:p>
        </p:txBody>
      </p:sp>
      <p:sp>
        <p:nvSpPr>
          <p:cNvPr id="13" name="Rectangle 12">
            <a:extLst>
              <a:ext uri="{FF2B5EF4-FFF2-40B4-BE49-F238E27FC236}">
                <a16:creationId xmlns:a16="http://schemas.microsoft.com/office/drawing/2014/main" id="{2A399A1F-2623-4308-9670-0501CEDE0AC1}"/>
              </a:ext>
            </a:extLst>
          </p:cNvPr>
          <p:cNvSpPr/>
          <p:nvPr/>
        </p:nvSpPr>
        <p:spPr>
          <a:xfrm>
            <a:off x="1181100" y="6261242"/>
            <a:ext cx="7496175" cy="531444"/>
          </a:xfrm>
          <a:prstGeom prst="rect">
            <a:avLst/>
          </a:prstGeom>
          <a:noFill/>
          <a:ln>
            <a:noFill/>
          </a:ln>
        </p:spPr>
        <p:txBody>
          <a:bodyPr anchor="ctr">
            <a:noAutofit/>
          </a:bodyPr>
          <a:lstStyle/>
          <a:p>
            <a:pPr algn="just"/>
            <a:r>
              <a:rPr lang="en-ZA" sz="1000" b="1" dirty="0">
                <a:latin typeface="Tahoma" panose="020B0604030504040204" pitchFamily="34" charset="0"/>
                <a:ea typeface="Tahoma" panose="020B0604030504040204" pitchFamily="34" charset="0"/>
                <a:cs typeface="Tahoma" panose="020B0604030504040204" pitchFamily="34" charset="0"/>
              </a:rPr>
              <a:t>Photograph 10: </a:t>
            </a:r>
            <a:r>
              <a:rPr lang="en-ZA" sz="1000" dirty="0">
                <a:latin typeface="Tahoma" panose="020B0604030504040204" pitchFamily="34" charset="0"/>
                <a:ea typeface="Tahoma" panose="020B0604030504040204" pitchFamily="34" charset="0"/>
                <a:cs typeface="Tahoma" panose="020B0604030504040204" pitchFamily="34" charset="0"/>
              </a:rPr>
              <a:t>Depicting a close up photograph of accumulated faecal matter and old food at the bottom of the left, darker grey cage seen in Photographs 1 and 2. The bottom of the cage is lined with accumulated faecal matter and there is an excessive build up of old, degrading food. Note the accumulated faecal matter on the perch inside the cage. </a:t>
            </a:r>
          </a:p>
        </p:txBody>
      </p:sp>
    </p:spTree>
    <p:extLst>
      <p:ext uri="{BB962C8B-B14F-4D97-AF65-F5344CB8AC3E}">
        <p14:creationId xmlns:p14="http://schemas.microsoft.com/office/powerpoint/2010/main" val="1017841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57D34B7-8201-4E5F-925A-28C6043D74F8}"/>
              </a:ext>
            </a:extLst>
          </p:cNvPr>
          <p:cNvPicPr>
            <a:picLocks noChangeAspect="1"/>
          </p:cNvPicPr>
          <p:nvPr/>
        </p:nvPicPr>
        <p:blipFill>
          <a:blip r:embed="rId3"/>
          <a:stretch>
            <a:fillRect/>
          </a:stretch>
        </p:blipFill>
        <p:spPr>
          <a:xfrm>
            <a:off x="1492604" y="1070648"/>
            <a:ext cx="6920790" cy="5190593"/>
          </a:xfrm>
          <a:prstGeom prst="rect">
            <a:avLst/>
          </a:prstGeom>
        </p:spPr>
      </p:pic>
      <p:sp>
        <p:nvSpPr>
          <p:cNvPr id="2" name="Slide Number Placeholder 1">
            <a:extLst>
              <a:ext uri="{FF2B5EF4-FFF2-40B4-BE49-F238E27FC236}">
                <a16:creationId xmlns:a16="http://schemas.microsoft.com/office/drawing/2014/main" id="{3FA316F2-16EF-44A9-8BBD-257CBC369A8D}"/>
              </a:ext>
            </a:extLst>
          </p:cNvPr>
          <p:cNvSpPr>
            <a:spLocks noGrp="1"/>
          </p:cNvSpPr>
          <p:nvPr>
            <p:ph type="sldNum" sz="quarter" idx="12"/>
          </p:nvPr>
        </p:nvSpPr>
        <p:spPr>
          <a:xfrm>
            <a:off x="9239794" y="6604000"/>
            <a:ext cx="666206" cy="254000"/>
          </a:xfrm>
        </p:spPr>
        <p:txBody>
          <a:bodyPr/>
          <a:lstStyle/>
          <a:p>
            <a:fld id="{95044301-A1B2-435E-A6DE-19AB1A2D1CB7}" type="slidenum">
              <a:rPr lang="en-ZA" sz="1000" smtClean="0">
                <a:solidFill>
                  <a:schemeClr val="tx1"/>
                </a:solidFill>
                <a:latin typeface="Tahoma" panose="020B0604030504040204" pitchFamily="34" charset="0"/>
                <a:ea typeface="Tahoma" panose="020B0604030504040204" pitchFamily="34" charset="0"/>
                <a:cs typeface="Tahoma" panose="020B0604030504040204" pitchFamily="34" charset="0"/>
              </a:rPr>
              <a:t>9</a:t>
            </a:fld>
            <a:r>
              <a:rPr lang="en-ZA" sz="1000" dirty="0">
                <a:solidFill>
                  <a:schemeClr val="tx1"/>
                </a:solidFill>
                <a:latin typeface="Tahoma" panose="020B0604030504040204" pitchFamily="34" charset="0"/>
                <a:ea typeface="Tahoma" panose="020B0604030504040204" pitchFamily="34" charset="0"/>
                <a:cs typeface="Tahoma" panose="020B0604030504040204" pitchFamily="34" charset="0"/>
              </a:rPr>
              <a:t> of 12</a:t>
            </a:r>
          </a:p>
        </p:txBody>
      </p:sp>
      <p:pic>
        <p:nvPicPr>
          <p:cNvPr id="11" name="Picture 10">
            <a:extLst>
              <a:ext uri="{FF2B5EF4-FFF2-40B4-BE49-F238E27FC236}">
                <a16:creationId xmlns:a16="http://schemas.microsoft.com/office/drawing/2014/main" id="{3453B4E1-5BAD-4995-BD94-C93A0A961E0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
            <a:ext cx="1365956" cy="1033298"/>
          </a:xfrm>
          <a:prstGeom prst="rect">
            <a:avLst/>
          </a:prstGeom>
        </p:spPr>
      </p:pic>
      <p:sp>
        <p:nvSpPr>
          <p:cNvPr id="12" name="TextBox 11">
            <a:extLst>
              <a:ext uri="{FF2B5EF4-FFF2-40B4-BE49-F238E27FC236}">
                <a16:creationId xmlns:a16="http://schemas.microsoft.com/office/drawing/2014/main" id="{D011AC31-F70A-49EC-8B73-F75BBDA09ADD}"/>
              </a:ext>
            </a:extLst>
          </p:cNvPr>
          <p:cNvSpPr txBox="1"/>
          <p:nvPr/>
        </p:nvSpPr>
        <p:spPr>
          <a:xfrm>
            <a:off x="3311877" y="0"/>
            <a:ext cx="3282245" cy="1107996"/>
          </a:xfrm>
          <a:prstGeom prst="rect">
            <a:avLst/>
          </a:prstGeom>
          <a:noFill/>
        </p:spPr>
        <p:txBody>
          <a:bodyPr wrap="none" rtlCol="0">
            <a:spAutoFit/>
          </a:bodyPr>
          <a:lstStyle/>
          <a:p>
            <a:pPr algn="ctr"/>
            <a:r>
              <a:rPr lang="en-US" b="1" dirty="0">
                <a:latin typeface="Tahoma" panose="020B0604030504040204" pitchFamily="34" charset="0"/>
                <a:ea typeface="Tahoma" panose="020B0604030504040204" pitchFamily="34" charset="0"/>
                <a:cs typeface="Tahoma" panose="020B0604030504040204" pitchFamily="34" charset="0"/>
              </a:rPr>
              <a:t>Photographic Evidence B</a:t>
            </a:r>
            <a:endParaRPr lang="en-US" sz="900" dirty="0">
              <a:latin typeface="Tahoma" panose="020B0604030504040204" pitchFamily="34" charset="0"/>
              <a:ea typeface="Tahoma" panose="020B0604030504040204" pitchFamily="34" charset="0"/>
              <a:cs typeface="Tahoma" panose="020B0604030504040204" pitchFamily="34" charset="0"/>
            </a:endParaRPr>
          </a:p>
          <a:p>
            <a:pPr algn="ctr"/>
            <a:r>
              <a:rPr lang="en-US" sz="1200" dirty="0">
                <a:latin typeface="Tahoma" panose="020B0604030504040204" pitchFamily="34" charset="0"/>
                <a:ea typeface="Tahoma" panose="020B0604030504040204" pitchFamily="34" charset="0"/>
                <a:cs typeface="Tahoma" panose="020B0604030504040204" pitchFamily="34" charset="0"/>
              </a:rPr>
              <a:t>Date taken: 13 September 2023</a:t>
            </a:r>
          </a:p>
          <a:p>
            <a:pPr algn="ctr"/>
            <a:r>
              <a:rPr lang="en-US" sz="1200" dirty="0">
                <a:latin typeface="Tahoma" panose="020B0604030504040204" pitchFamily="34" charset="0"/>
                <a:ea typeface="Tahoma" panose="020B0604030504040204" pitchFamily="34" charset="0"/>
                <a:cs typeface="Tahoma" panose="020B0604030504040204" pitchFamily="34" charset="0"/>
              </a:rPr>
              <a:t>Address: 25 4</a:t>
            </a:r>
            <a:r>
              <a:rPr lang="en-US" sz="1200" baseline="30000" dirty="0">
                <a:latin typeface="Tahoma" panose="020B0604030504040204" pitchFamily="34" charset="0"/>
                <a:ea typeface="Tahoma" panose="020B0604030504040204" pitchFamily="34" charset="0"/>
                <a:cs typeface="Tahoma" panose="020B0604030504040204" pitchFamily="34" charset="0"/>
              </a:rPr>
              <a:t>th</a:t>
            </a:r>
            <a:r>
              <a:rPr lang="en-US" sz="1200" dirty="0">
                <a:latin typeface="Tahoma" panose="020B0604030504040204" pitchFamily="34" charset="0"/>
                <a:ea typeface="Tahoma" panose="020B0604030504040204" pitchFamily="34" charset="0"/>
                <a:cs typeface="Tahoma" panose="020B0604030504040204" pitchFamily="34" charset="0"/>
              </a:rPr>
              <a:t> Avenue, Hazendal</a:t>
            </a:r>
          </a:p>
          <a:p>
            <a:pPr algn="ctr"/>
            <a:r>
              <a:rPr lang="en-US" sz="1200" dirty="0">
                <a:latin typeface="Tahoma" panose="020B0604030504040204" pitchFamily="34" charset="0"/>
                <a:ea typeface="Tahoma" panose="020B0604030504040204" pitchFamily="34" charset="0"/>
                <a:cs typeface="Tahoma" panose="020B0604030504040204" pitchFamily="34" charset="0"/>
              </a:rPr>
              <a:t>Taken by: Chief Inspector Jaco Pieterse</a:t>
            </a:r>
          </a:p>
          <a:p>
            <a:pPr algn="ctr"/>
            <a:r>
              <a:rPr lang="en-US" sz="1200" dirty="0">
                <a:latin typeface="Tahoma" panose="020B0604030504040204" pitchFamily="34" charset="0"/>
                <a:ea typeface="Tahoma" panose="020B0604030504040204" pitchFamily="34" charset="0"/>
                <a:cs typeface="Tahoma" panose="020B0604030504040204" pitchFamily="34" charset="0"/>
              </a:rPr>
              <a:t>Taken with: iPhone 13 Cellular Phone Camera</a:t>
            </a:r>
          </a:p>
        </p:txBody>
      </p:sp>
      <p:sp>
        <p:nvSpPr>
          <p:cNvPr id="13" name="Rectangle 12">
            <a:extLst>
              <a:ext uri="{FF2B5EF4-FFF2-40B4-BE49-F238E27FC236}">
                <a16:creationId xmlns:a16="http://schemas.microsoft.com/office/drawing/2014/main" id="{2A399A1F-2623-4308-9670-0501CEDE0AC1}"/>
              </a:ext>
            </a:extLst>
          </p:cNvPr>
          <p:cNvSpPr/>
          <p:nvPr/>
        </p:nvSpPr>
        <p:spPr>
          <a:xfrm>
            <a:off x="1181100" y="6261241"/>
            <a:ext cx="7496175" cy="539129"/>
          </a:xfrm>
          <a:prstGeom prst="rect">
            <a:avLst/>
          </a:prstGeom>
          <a:noFill/>
          <a:ln>
            <a:noFill/>
          </a:ln>
        </p:spPr>
        <p:txBody>
          <a:bodyPr anchor="ctr">
            <a:noAutofit/>
          </a:bodyPr>
          <a:lstStyle/>
          <a:p>
            <a:pPr algn="just"/>
            <a:r>
              <a:rPr lang="en-ZA" sz="1000" b="1" dirty="0">
                <a:latin typeface="Tahoma" panose="020B0604030504040204" pitchFamily="34" charset="0"/>
                <a:ea typeface="Tahoma" panose="020B0604030504040204" pitchFamily="34" charset="0"/>
                <a:cs typeface="Tahoma" panose="020B0604030504040204" pitchFamily="34" charset="0"/>
              </a:rPr>
              <a:t>Photograph 11: </a:t>
            </a:r>
            <a:r>
              <a:rPr lang="en-ZA" sz="1000" dirty="0">
                <a:latin typeface="Tahoma" panose="020B0604030504040204" pitchFamily="34" charset="0"/>
                <a:ea typeface="Tahoma" panose="020B0604030504040204" pitchFamily="34" charset="0"/>
                <a:cs typeface="Tahoma" panose="020B0604030504040204" pitchFamily="34" charset="0"/>
              </a:rPr>
              <a:t>Depicting a close up photograph of accumulated faecal matter and old food at the bottom of the left, darker grey cage seen in Photographs 1 and 2. The bottom of the cage is lined with accumulated faecal matter and there is an excessive build up of old, degrading food. Note the accumulated faecal matter on the perch inside the cage. </a:t>
            </a:r>
          </a:p>
        </p:txBody>
      </p:sp>
    </p:spTree>
    <p:extLst>
      <p:ext uri="{BB962C8B-B14F-4D97-AF65-F5344CB8AC3E}">
        <p14:creationId xmlns:p14="http://schemas.microsoft.com/office/powerpoint/2010/main" val="20906893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4331139-622F-40E3-B424-E68A3677B586}"/>
              </a:ext>
            </a:extLst>
          </p:cNvPr>
          <p:cNvPicPr>
            <a:picLocks noChangeAspect="1"/>
          </p:cNvPicPr>
          <p:nvPr/>
        </p:nvPicPr>
        <p:blipFill>
          <a:blip r:embed="rId3"/>
          <a:stretch>
            <a:fillRect/>
          </a:stretch>
        </p:blipFill>
        <p:spPr>
          <a:xfrm>
            <a:off x="1492605" y="1070647"/>
            <a:ext cx="6920790" cy="5190593"/>
          </a:xfrm>
          <a:prstGeom prst="rect">
            <a:avLst/>
          </a:prstGeom>
        </p:spPr>
      </p:pic>
      <p:sp>
        <p:nvSpPr>
          <p:cNvPr id="2" name="Slide Number Placeholder 1">
            <a:extLst>
              <a:ext uri="{FF2B5EF4-FFF2-40B4-BE49-F238E27FC236}">
                <a16:creationId xmlns:a16="http://schemas.microsoft.com/office/drawing/2014/main" id="{3FA316F2-16EF-44A9-8BBD-257CBC369A8D}"/>
              </a:ext>
            </a:extLst>
          </p:cNvPr>
          <p:cNvSpPr>
            <a:spLocks noGrp="1"/>
          </p:cNvSpPr>
          <p:nvPr>
            <p:ph type="sldNum" sz="quarter" idx="12"/>
          </p:nvPr>
        </p:nvSpPr>
        <p:spPr>
          <a:xfrm>
            <a:off x="9231086" y="6604000"/>
            <a:ext cx="674914" cy="254000"/>
          </a:xfrm>
        </p:spPr>
        <p:txBody>
          <a:bodyPr/>
          <a:lstStyle/>
          <a:p>
            <a:fld id="{95044301-A1B2-435E-A6DE-19AB1A2D1CB7}" type="slidenum">
              <a:rPr lang="en-ZA" sz="1000" smtClean="0">
                <a:solidFill>
                  <a:schemeClr val="tx1"/>
                </a:solidFill>
                <a:latin typeface="Tahoma" panose="020B0604030504040204" pitchFamily="34" charset="0"/>
                <a:ea typeface="Tahoma" panose="020B0604030504040204" pitchFamily="34" charset="0"/>
                <a:cs typeface="Tahoma" panose="020B0604030504040204" pitchFamily="34" charset="0"/>
              </a:rPr>
              <a:t>10</a:t>
            </a:fld>
            <a:r>
              <a:rPr lang="en-ZA" sz="1000" dirty="0">
                <a:solidFill>
                  <a:schemeClr val="tx1"/>
                </a:solidFill>
                <a:latin typeface="Tahoma" panose="020B0604030504040204" pitchFamily="34" charset="0"/>
                <a:ea typeface="Tahoma" panose="020B0604030504040204" pitchFamily="34" charset="0"/>
                <a:cs typeface="Tahoma" panose="020B0604030504040204" pitchFamily="34" charset="0"/>
              </a:rPr>
              <a:t> of 12</a:t>
            </a:r>
          </a:p>
        </p:txBody>
      </p:sp>
      <p:pic>
        <p:nvPicPr>
          <p:cNvPr id="11" name="Picture 10">
            <a:extLst>
              <a:ext uri="{FF2B5EF4-FFF2-40B4-BE49-F238E27FC236}">
                <a16:creationId xmlns:a16="http://schemas.microsoft.com/office/drawing/2014/main" id="{3453B4E1-5BAD-4995-BD94-C93A0A961E0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
            <a:ext cx="1365956" cy="1033298"/>
          </a:xfrm>
          <a:prstGeom prst="rect">
            <a:avLst/>
          </a:prstGeom>
        </p:spPr>
      </p:pic>
      <p:sp>
        <p:nvSpPr>
          <p:cNvPr id="12" name="TextBox 11">
            <a:extLst>
              <a:ext uri="{FF2B5EF4-FFF2-40B4-BE49-F238E27FC236}">
                <a16:creationId xmlns:a16="http://schemas.microsoft.com/office/drawing/2014/main" id="{D011AC31-F70A-49EC-8B73-F75BBDA09ADD}"/>
              </a:ext>
            </a:extLst>
          </p:cNvPr>
          <p:cNvSpPr txBox="1"/>
          <p:nvPr/>
        </p:nvSpPr>
        <p:spPr>
          <a:xfrm>
            <a:off x="3311877" y="0"/>
            <a:ext cx="3282245" cy="1107996"/>
          </a:xfrm>
          <a:prstGeom prst="rect">
            <a:avLst/>
          </a:prstGeom>
          <a:noFill/>
        </p:spPr>
        <p:txBody>
          <a:bodyPr wrap="none" rtlCol="0">
            <a:spAutoFit/>
          </a:bodyPr>
          <a:lstStyle/>
          <a:p>
            <a:pPr algn="ctr"/>
            <a:r>
              <a:rPr lang="en-US" b="1" dirty="0">
                <a:latin typeface="Tahoma" panose="020B0604030504040204" pitchFamily="34" charset="0"/>
                <a:ea typeface="Tahoma" panose="020B0604030504040204" pitchFamily="34" charset="0"/>
                <a:cs typeface="Tahoma" panose="020B0604030504040204" pitchFamily="34" charset="0"/>
              </a:rPr>
              <a:t>Photographic Evidence B</a:t>
            </a:r>
            <a:endParaRPr lang="en-US" sz="900" dirty="0">
              <a:latin typeface="Tahoma" panose="020B0604030504040204" pitchFamily="34" charset="0"/>
              <a:ea typeface="Tahoma" panose="020B0604030504040204" pitchFamily="34" charset="0"/>
              <a:cs typeface="Tahoma" panose="020B0604030504040204" pitchFamily="34" charset="0"/>
            </a:endParaRPr>
          </a:p>
          <a:p>
            <a:pPr algn="ctr"/>
            <a:r>
              <a:rPr lang="en-US" sz="1200" dirty="0">
                <a:latin typeface="Tahoma" panose="020B0604030504040204" pitchFamily="34" charset="0"/>
                <a:ea typeface="Tahoma" panose="020B0604030504040204" pitchFamily="34" charset="0"/>
                <a:cs typeface="Tahoma" panose="020B0604030504040204" pitchFamily="34" charset="0"/>
              </a:rPr>
              <a:t>Date taken: 13 September 2023</a:t>
            </a:r>
          </a:p>
          <a:p>
            <a:pPr algn="ctr"/>
            <a:r>
              <a:rPr lang="en-US" sz="1200" dirty="0">
                <a:latin typeface="Tahoma" panose="020B0604030504040204" pitchFamily="34" charset="0"/>
                <a:ea typeface="Tahoma" panose="020B0604030504040204" pitchFamily="34" charset="0"/>
                <a:cs typeface="Tahoma" panose="020B0604030504040204" pitchFamily="34" charset="0"/>
              </a:rPr>
              <a:t>Address: 25 4</a:t>
            </a:r>
            <a:r>
              <a:rPr lang="en-US" sz="1200" baseline="30000" dirty="0">
                <a:latin typeface="Tahoma" panose="020B0604030504040204" pitchFamily="34" charset="0"/>
                <a:ea typeface="Tahoma" panose="020B0604030504040204" pitchFamily="34" charset="0"/>
                <a:cs typeface="Tahoma" panose="020B0604030504040204" pitchFamily="34" charset="0"/>
              </a:rPr>
              <a:t>th</a:t>
            </a:r>
            <a:r>
              <a:rPr lang="en-US" sz="1200" dirty="0">
                <a:latin typeface="Tahoma" panose="020B0604030504040204" pitchFamily="34" charset="0"/>
                <a:ea typeface="Tahoma" panose="020B0604030504040204" pitchFamily="34" charset="0"/>
                <a:cs typeface="Tahoma" panose="020B0604030504040204" pitchFamily="34" charset="0"/>
              </a:rPr>
              <a:t> Avenue, Hazendal</a:t>
            </a:r>
          </a:p>
          <a:p>
            <a:pPr algn="ctr"/>
            <a:r>
              <a:rPr lang="en-US" sz="1200" dirty="0">
                <a:latin typeface="Tahoma" panose="020B0604030504040204" pitchFamily="34" charset="0"/>
                <a:ea typeface="Tahoma" panose="020B0604030504040204" pitchFamily="34" charset="0"/>
                <a:cs typeface="Tahoma" panose="020B0604030504040204" pitchFamily="34" charset="0"/>
              </a:rPr>
              <a:t>Taken by: Chief Inspector Jaco Pieterse</a:t>
            </a:r>
          </a:p>
          <a:p>
            <a:pPr algn="ctr"/>
            <a:r>
              <a:rPr lang="en-US" sz="1200" dirty="0">
                <a:latin typeface="Tahoma" panose="020B0604030504040204" pitchFamily="34" charset="0"/>
                <a:ea typeface="Tahoma" panose="020B0604030504040204" pitchFamily="34" charset="0"/>
                <a:cs typeface="Tahoma" panose="020B0604030504040204" pitchFamily="34" charset="0"/>
              </a:rPr>
              <a:t>Taken with: iPhone 13 Cellular Phone Camera</a:t>
            </a:r>
          </a:p>
        </p:txBody>
      </p:sp>
      <p:sp>
        <p:nvSpPr>
          <p:cNvPr id="13" name="Rectangle 12">
            <a:extLst>
              <a:ext uri="{FF2B5EF4-FFF2-40B4-BE49-F238E27FC236}">
                <a16:creationId xmlns:a16="http://schemas.microsoft.com/office/drawing/2014/main" id="{2A399A1F-2623-4308-9670-0501CEDE0AC1}"/>
              </a:ext>
            </a:extLst>
          </p:cNvPr>
          <p:cNvSpPr/>
          <p:nvPr/>
        </p:nvSpPr>
        <p:spPr>
          <a:xfrm>
            <a:off x="1181100" y="6261242"/>
            <a:ext cx="7496175" cy="454603"/>
          </a:xfrm>
          <a:prstGeom prst="rect">
            <a:avLst/>
          </a:prstGeom>
          <a:noFill/>
          <a:ln>
            <a:noFill/>
          </a:ln>
        </p:spPr>
        <p:txBody>
          <a:bodyPr anchor="ctr">
            <a:noAutofit/>
          </a:bodyPr>
          <a:lstStyle/>
          <a:p>
            <a:pPr algn="just"/>
            <a:r>
              <a:rPr lang="en-ZA" sz="1000" b="1" dirty="0">
                <a:latin typeface="Tahoma" panose="020B0604030504040204" pitchFamily="34" charset="0"/>
                <a:ea typeface="Tahoma" panose="020B0604030504040204" pitchFamily="34" charset="0"/>
                <a:cs typeface="Tahoma" panose="020B0604030504040204" pitchFamily="34" charset="0"/>
              </a:rPr>
              <a:t>Photograph 12: </a:t>
            </a:r>
            <a:r>
              <a:rPr lang="en-ZA" sz="1000" dirty="0">
                <a:latin typeface="Tahoma" panose="020B0604030504040204" pitchFamily="34" charset="0"/>
                <a:ea typeface="Tahoma" panose="020B0604030504040204" pitchFamily="34" charset="0"/>
                <a:cs typeface="Tahoma" panose="020B0604030504040204" pitchFamily="34" charset="0"/>
              </a:rPr>
              <a:t>Depicting a close up photograph of a food bowl inside the cage seen in Photograph 10. The food bowl is lined with old, hardened faeces and old food. Note the hardened faeces seen on the wire of the cage. </a:t>
            </a:r>
          </a:p>
        </p:txBody>
      </p:sp>
    </p:spTree>
    <p:extLst>
      <p:ext uri="{BB962C8B-B14F-4D97-AF65-F5344CB8AC3E}">
        <p14:creationId xmlns:p14="http://schemas.microsoft.com/office/powerpoint/2010/main" val="21968822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FA316F2-16EF-44A9-8BBD-257CBC369A8D}"/>
              </a:ext>
            </a:extLst>
          </p:cNvPr>
          <p:cNvSpPr>
            <a:spLocks noGrp="1"/>
          </p:cNvSpPr>
          <p:nvPr>
            <p:ph type="sldNum" sz="quarter" idx="12"/>
          </p:nvPr>
        </p:nvSpPr>
        <p:spPr>
          <a:xfrm>
            <a:off x="9223021" y="6604000"/>
            <a:ext cx="682979" cy="254000"/>
          </a:xfrm>
        </p:spPr>
        <p:txBody>
          <a:bodyPr/>
          <a:lstStyle/>
          <a:p>
            <a:fld id="{95044301-A1B2-435E-A6DE-19AB1A2D1CB7}" type="slidenum">
              <a:rPr lang="en-ZA" sz="1000" smtClean="0">
                <a:solidFill>
                  <a:schemeClr val="tx1"/>
                </a:solidFill>
                <a:latin typeface="Tahoma" panose="020B0604030504040204" pitchFamily="34" charset="0"/>
                <a:ea typeface="Tahoma" panose="020B0604030504040204" pitchFamily="34" charset="0"/>
                <a:cs typeface="Tahoma" panose="020B0604030504040204" pitchFamily="34" charset="0"/>
              </a:rPr>
              <a:t>11</a:t>
            </a:fld>
            <a:r>
              <a:rPr lang="en-ZA" sz="1000" dirty="0">
                <a:solidFill>
                  <a:schemeClr val="tx1"/>
                </a:solidFill>
                <a:latin typeface="Tahoma" panose="020B0604030504040204" pitchFamily="34" charset="0"/>
                <a:ea typeface="Tahoma" panose="020B0604030504040204" pitchFamily="34" charset="0"/>
                <a:cs typeface="Tahoma" panose="020B0604030504040204" pitchFamily="34" charset="0"/>
              </a:rPr>
              <a:t> of 12</a:t>
            </a:r>
          </a:p>
        </p:txBody>
      </p:sp>
      <p:pic>
        <p:nvPicPr>
          <p:cNvPr id="11" name="Picture 10">
            <a:extLst>
              <a:ext uri="{FF2B5EF4-FFF2-40B4-BE49-F238E27FC236}">
                <a16:creationId xmlns:a16="http://schemas.microsoft.com/office/drawing/2014/main" id="{3453B4E1-5BAD-4995-BD94-C93A0A961E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
            <a:ext cx="1365956" cy="1033298"/>
          </a:xfrm>
          <a:prstGeom prst="rect">
            <a:avLst/>
          </a:prstGeom>
        </p:spPr>
      </p:pic>
      <p:sp>
        <p:nvSpPr>
          <p:cNvPr id="12" name="TextBox 11">
            <a:extLst>
              <a:ext uri="{FF2B5EF4-FFF2-40B4-BE49-F238E27FC236}">
                <a16:creationId xmlns:a16="http://schemas.microsoft.com/office/drawing/2014/main" id="{D011AC31-F70A-49EC-8B73-F75BBDA09ADD}"/>
              </a:ext>
            </a:extLst>
          </p:cNvPr>
          <p:cNvSpPr txBox="1"/>
          <p:nvPr/>
        </p:nvSpPr>
        <p:spPr>
          <a:xfrm>
            <a:off x="3311877" y="0"/>
            <a:ext cx="3282245" cy="1107996"/>
          </a:xfrm>
          <a:prstGeom prst="rect">
            <a:avLst/>
          </a:prstGeom>
          <a:noFill/>
        </p:spPr>
        <p:txBody>
          <a:bodyPr wrap="none" rtlCol="0">
            <a:spAutoFit/>
          </a:bodyPr>
          <a:lstStyle/>
          <a:p>
            <a:pPr algn="ctr"/>
            <a:r>
              <a:rPr lang="en-US" b="1" dirty="0">
                <a:latin typeface="Tahoma" panose="020B0604030504040204" pitchFamily="34" charset="0"/>
                <a:ea typeface="Tahoma" panose="020B0604030504040204" pitchFamily="34" charset="0"/>
                <a:cs typeface="Tahoma" panose="020B0604030504040204" pitchFamily="34" charset="0"/>
              </a:rPr>
              <a:t>Photographic Evidence B</a:t>
            </a:r>
            <a:endParaRPr lang="en-US" sz="900" dirty="0">
              <a:latin typeface="Tahoma" panose="020B0604030504040204" pitchFamily="34" charset="0"/>
              <a:ea typeface="Tahoma" panose="020B0604030504040204" pitchFamily="34" charset="0"/>
              <a:cs typeface="Tahoma" panose="020B0604030504040204" pitchFamily="34" charset="0"/>
            </a:endParaRPr>
          </a:p>
          <a:p>
            <a:pPr algn="ctr"/>
            <a:r>
              <a:rPr lang="en-US" sz="1200" dirty="0">
                <a:latin typeface="Tahoma" panose="020B0604030504040204" pitchFamily="34" charset="0"/>
                <a:ea typeface="Tahoma" panose="020B0604030504040204" pitchFamily="34" charset="0"/>
                <a:cs typeface="Tahoma" panose="020B0604030504040204" pitchFamily="34" charset="0"/>
              </a:rPr>
              <a:t>Date taken: 13 September 2023</a:t>
            </a:r>
          </a:p>
          <a:p>
            <a:pPr algn="ctr"/>
            <a:r>
              <a:rPr lang="en-US" sz="1200" dirty="0">
                <a:latin typeface="Tahoma" panose="020B0604030504040204" pitchFamily="34" charset="0"/>
                <a:ea typeface="Tahoma" panose="020B0604030504040204" pitchFamily="34" charset="0"/>
                <a:cs typeface="Tahoma" panose="020B0604030504040204" pitchFamily="34" charset="0"/>
              </a:rPr>
              <a:t>Address: 25 4</a:t>
            </a:r>
            <a:r>
              <a:rPr lang="en-US" sz="1200" baseline="30000" dirty="0">
                <a:latin typeface="Tahoma" panose="020B0604030504040204" pitchFamily="34" charset="0"/>
                <a:ea typeface="Tahoma" panose="020B0604030504040204" pitchFamily="34" charset="0"/>
                <a:cs typeface="Tahoma" panose="020B0604030504040204" pitchFamily="34" charset="0"/>
              </a:rPr>
              <a:t>th</a:t>
            </a:r>
            <a:r>
              <a:rPr lang="en-US" sz="1200" dirty="0">
                <a:latin typeface="Tahoma" panose="020B0604030504040204" pitchFamily="34" charset="0"/>
                <a:ea typeface="Tahoma" panose="020B0604030504040204" pitchFamily="34" charset="0"/>
                <a:cs typeface="Tahoma" panose="020B0604030504040204" pitchFamily="34" charset="0"/>
              </a:rPr>
              <a:t> Avenue, Hazendal</a:t>
            </a:r>
          </a:p>
          <a:p>
            <a:pPr algn="ctr"/>
            <a:r>
              <a:rPr lang="en-US" sz="1200" dirty="0">
                <a:latin typeface="Tahoma" panose="020B0604030504040204" pitchFamily="34" charset="0"/>
                <a:ea typeface="Tahoma" panose="020B0604030504040204" pitchFamily="34" charset="0"/>
                <a:cs typeface="Tahoma" panose="020B0604030504040204" pitchFamily="34" charset="0"/>
              </a:rPr>
              <a:t>Taken by: Chief Inspector Jaco Pieterse</a:t>
            </a:r>
          </a:p>
          <a:p>
            <a:pPr algn="ctr"/>
            <a:r>
              <a:rPr lang="en-US" sz="1200" dirty="0">
                <a:latin typeface="Tahoma" panose="020B0604030504040204" pitchFamily="34" charset="0"/>
                <a:ea typeface="Tahoma" panose="020B0604030504040204" pitchFamily="34" charset="0"/>
                <a:cs typeface="Tahoma" panose="020B0604030504040204" pitchFamily="34" charset="0"/>
              </a:rPr>
              <a:t>Taken with: iPhone 13 Cellular Phone Camera</a:t>
            </a:r>
          </a:p>
        </p:txBody>
      </p:sp>
      <p:sp>
        <p:nvSpPr>
          <p:cNvPr id="13" name="Rectangle 12">
            <a:extLst>
              <a:ext uri="{FF2B5EF4-FFF2-40B4-BE49-F238E27FC236}">
                <a16:creationId xmlns:a16="http://schemas.microsoft.com/office/drawing/2014/main" id="{2A399A1F-2623-4308-9670-0501CEDE0AC1}"/>
              </a:ext>
            </a:extLst>
          </p:cNvPr>
          <p:cNvSpPr/>
          <p:nvPr/>
        </p:nvSpPr>
        <p:spPr>
          <a:xfrm>
            <a:off x="682979" y="6261241"/>
            <a:ext cx="3905357" cy="596759"/>
          </a:xfrm>
          <a:prstGeom prst="rect">
            <a:avLst/>
          </a:prstGeom>
          <a:noFill/>
          <a:ln>
            <a:noFill/>
          </a:ln>
        </p:spPr>
        <p:txBody>
          <a:bodyPr anchor="ctr">
            <a:noAutofit/>
          </a:bodyPr>
          <a:lstStyle/>
          <a:p>
            <a:pPr algn="just"/>
            <a:r>
              <a:rPr lang="en-ZA" sz="1000" b="1" dirty="0">
                <a:latin typeface="Tahoma" panose="020B0604030504040204" pitchFamily="34" charset="0"/>
                <a:ea typeface="Tahoma" panose="020B0604030504040204" pitchFamily="34" charset="0"/>
                <a:cs typeface="Tahoma" panose="020B0604030504040204" pitchFamily="34" charset="0"/>
              </a:rPr>
              <a:t>Photograph 13: </a:t>
            </a:r>
            <a:r>
              <a:rPr lang="en-ZA" sz="1000" dirty="0">
                <a:latin typeface="Tahoma" panose="020B0604030504040204" pitchFamily="34" charset="0"/>
                <a:ea typeface="Tahoma" panose="020B0604030504040204" pitchFamily="34" charset="0"/>
                <a:cs typeface="Tahoma" panose="020B0604030504040204" pitchFamily="34" charset="0"/>
              </a:rPr>
              <a:t>Depicting a close up photograph of a dirty water bowl in the cage seen in Photographs 10 to 12. Fresh water has been placed on top of scum lining the dirty bowl. </a:t>
            </a:r>
          </a:p>
        </p:txBody>
      </p:sp>
      <p:pic>
        <p:nvPicPr>
          <p:cNvPr id="3" name="Picture 2">
            <a:extLst>
              <a:ext uri="{FF2B5EF4-FFF2-40B4-BE49-F238E27FC236}">
                <a16:creationId xmlns:a16="http://schemas.microsoft.com/office/drawing/2014/main" id="{B7AA89A1-30A2-4706-93A5-196F7DDC461B}"/>
              </a:ext>
            </a:extLst>
          </p:cNvPr>
          <p:cNvPicPr>
            <a:picLocks noChangeAspect="1"/>
          </p:cNvPicPr>
          <p:nvPr/>
        </p:nvPicPr>
        <p:blipFill>
          <a:blip r:embed="rId4"/>
          <a:stretch>
            <a:fillRect/>
          </a:stretch>
        </p:blipFill>
        <p:spPr>
          <a:xfrm>
            <a:off x="689274" y="1043700"/>
            <a:ext cx="3905356" cy="5207141"/>
          </a:xfrm>
          <a:prstGeom prst="rect">
            <a:avLst/>
          </a:prstGeom>
        </p:spPr>
      </p:pic>
      <p:sp>
        <p:nvSpPr>
          <p:cNvPr id="10" name="Rectangle 9">
            <a:extLst>
              <a:ext uri="{FF2B5EF4-FFF2-40B4-BE49-F238E27FC236}">
                <a16:creationId xmlns:a16="http://schemas.microsoft.com/office/drawing/2014/main" id="{F13EE3C9-536C-4083-9ABE-B17251572DBD}"/>
              </a:ext>
            </a:extLst>
          </p:cNvPr>
          <p:cNvSpPr/>
          <p:nvPr/>
        </p:nvSpPr>
        <p:spPr>
          <a:xfrm>
            <a:off x="5252314" y="6271150"/>
            <a:ext cx="3905357" cy="596759"/>
          </a:xfrm>
          <a:prstGeom prst="rect">
            <a:avLst/>
          </a:prstGeom>
          <a:noFill/>
          <a:ln>
            <a:noFill/>
          </a:ln>
        </p:spPr>
        <p:txBody>
          <a:bodyPr anchor="ctr">
            <a:noAutofit/>
          </a:bodyPr>
          <a:lstStyle/>
          <a:p>
            <a:pPr algn="just"/>
            <a:r>
              <a:rPr lang="en-ZA" sz="1000" b="1" dirty="0">
                <a:latin typeface="Tahoma" panose="020B0604030504040204" pitchFamily="34" charset="0"/>
                <a:ea typeface="Tahoma" panose="020B0604030504040204" pitchFamily="34" charset="0"/>
                <a:cs typeface="Tahoma" panose="020B0604030504040204" pitchFamily="34" charset="0"/>
              </a:rPr>
              <a:t>Photograph 14: </a:t>
            </a:r>
            <a:r>
              <a:rPr lang="en-ZA" sz="1000" dirty="0">
                <a:latin typeface="Tahoma" panose="020B0604030504040204" pitchFamily="34" charset="0"/>
                <a:ea typeface="Tahoma" panose="020B0604030504040204" pitchFamily="34" charset="0"/>
                <a:cs typeface="Tahoma" panose="020B0604030504040204" pitchFamily="34" charset="0"/>
              </a:rPr>
              <a:t>Depicting the African Grey parrot housed in the cage seen in Photographs 10 to 13. Note the faecal matter on the perches inside the cage. Note this African grey is missing some of its claws. </a:t>
            </a:r>
          </a:p>
        </p:txBody>
      </p:sp>
      <p:pic>
        <p:nvPicPr>
          <p:cNvPr id="7" name="Picture 6">
            <a:extLst>
              <a:ext uri="{FF2B5EF4-FFF2-40B4-BE49-F238E27FC236}">
                <a16:creationId xmlns:a16="http://schemas.microsoft.com/office/drawing/2014/main" id="{D901027D-1931-4E01-AD83-94F13E876E18}"/>
              </a:ext>
            </a:extLst>
          </p:cNvPr>
          <p:cNvPicPr>
            <a:picLocks noChangeAspect="1"/>
          </p:cNvPicPr>
          <p:nvPr/>
        </p:nvPicPr>
        <p:blipFill>
          <a:blip r:embed="rId5"/>
          <a:stretch>
            <a:fillRect/>
          </a:stretch>
        </p:blipFill>
        <p:spPr>
          <a:xfrm>
            <a:off x="5252314" y="1054100"/>
            <a:ext cx="3905356" cy="5207141"/>
          </a:xfrm>
          <a:prstGeom prst="rect">
            <a:avLst/>
          </a:prstGeom>
        </p:spPr>
      </p:pic>
    </p:spTree>
    <p:extLst>
      <p:ext uri="{BB962C8B-B14F-4D97-AF65-F5344CB8AC3E}">
        <p14:creationId xmlns:p14="http://schemas.microsoft.com/office/powerpoint/2010/main" val="9592292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9F0672B-7C01-420F-B75C-9406F357170E}"/>
              </a:ext>
            </a:extLst>
          </p:cNvPr>
          <p:cNvPicPr>
            <a:picLocks noChangeAspect="1"/>
          </p:cNvPicPr>
          <p:nvPr/>
        </p:nvPicPr>
        <p:blipFill>
          <a:blip r:embed="rId3"/>
          <a:stretch>
            <a:fillRect/>
          </a:stretch>
        </p:blipFill>
        <p:spPr>
          <a:xfrm>
            <a:off x="1492604" y="1070647"/>
            <a:ext cx="6920791" cy="5190593"/>
          </a:xfrm>
          <a:prstGeom prst="rect">
            <a:avLst/>
          </a:prstGeom>
        </p:spPr>
      </p:pic>
      <p:sp>
        <p:nvSpPr>
          <p:cNvPr id="2" name="Slide Number Placeholder 1">
            <a:extLst>
              <a:ext uri="{FF2B5EF4-FFF2-40B4-BE49-F238E27FC236}">
                <a16:creationId xmlns:a16="http://schemas.microsoft.com/office/drawing/2014/main" id="{3FA316F2-16EF-44A9-8BBD-257CBC369A8D}"/>
              </a:ext>
            </a:extLst>
          </p:cNvPr>
          <p:cNvSpPr>
            <a:spLocks noGrp="1"/>
          </p:cNvSpPr>
          <p:nvPr>
            <p:ph type="sldNum" sz="quarter" idx="12"/>
          </p:nvPr>
        </p:nvSpPr>
        <p:spPr>
          <a:xfrm>
            <a:off x="9144001" y="6604000"/>
            <a:ext cx="762000" cy="254000"/>
          </a:xfrm>
        </p:spPr>
        <p:txBody>
          <a:bodyPr/>
          <a:lstStyle/>
          <a:p>
            <a:fld id="{95044301-A1B2-435E-A6DE-19AB1A2D1CB7}" type="slidenum">
              <a:rPr lang="en-ZA" sz="1000" smtClean="0">
                <a:solidFill>
                  <a:schemeClr val="tx1"/>
                </a:solidFill>
                <a:latin typeface="Tahoma" panose="020B0604030504040204" pitchFamily="34" charset="0"/>
                <a:ea typeface="Tahoma" panose="020B0604030504040204" pitchFamily="34" charset="0"/>
                <a:cs typeface="Tahoma" panose="020B0604030504040204" pitchFamily="34" charset="0"/>
              </a:rPr>
              <a:t>12</a:t>
            </a:fld>
            <a:r>
              <a:rPr lang="en-ZA" sz="1000" dirty="0">
                <a:solidFill>
                  <a:schemeClr val="tx1"/>
                </a:solidFill>
                <a:latin typeface="Tahoma" panose="020B0604030504040204" pitchFamily="34" charset="0"/>
                <a:ea typeface="Tahoma" panose="020B0604030504040204" pitchFamily="34" charset="0"/>
                <a:cs typeface="Tahoma" panose="020B0604030504040204" pitchFamily="34" charset="0"/>
              </a:rPr>
              <a:t> of 12</a:t>
            </a:r>
          </a:p>
        </p:txBody>
      </p:sp>
      <p:pic>
        <p:nvPicPr>
          <p:cNvPr id="11" name="Picture 10">
            <a:extLst>
              <a:ext uri="{FF2B5EF4-FFF2-40B4-BE49-F238E27FC236}">
                <a16:creationId xmlns:a16="http://schemas.microsoft.com/office/drawing/2014/main" id="{3453B4E1-5BAD-4995-BD94-C93A0A961E0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
            <a:ext cx="1365956" cy="1033298"/>
          </a:xfrm>
          <a:prstGeom prst="rect">
            <a:avLst/>
          </a:prstGeom>
        </p:spPr>
      </p:pic>
      <p:sp>
        <p:nvSpPr>
          <p:cNvPr id="12" name="TextBox 11">
            <a:extLst>
              <a:ext uri="{FF2B5EF4-FFF2-40B4-BE49-F238E27FC236}">
                <a16:creationId xmlns:a16="http://schemas.microsoft.com/office/drawing/2014/main" id="{D011AC31-F70A-49EC-8B73-F75BBDA09ADD}"/>
              </a:ext>
            </a:extLst>
          </p:cNvPr>
          <p:cNvSpPr txBox="1"/>
          <p:nvPr/>
        </p:nvSpPr>
        <p:spPr>
          <a:xfrm>
            <a:off x="3311877" y="0"/>
            <a:ext cx="3282245" cy="1107996"/>
          </a:xfrm>
          <a:prstGeom prst="rect">
            <a:avLst/>
          </a:prstGeom>
          <a:noFill/>
        </p:spPr>
        <p:txBody>
          <a:bodyPr wrap="none" rtlCol="0">
            <a:spAutoFit/>
          </a:bodyPr>
          <a:lstStyle/>
          <a:p>
            <a:pPr algn="ctr"/>
            <a:r>
              <a:rPr lang="en-US" b="1" dirty="0">
                <a:latin typeface="Tahoma" panose="020B0604030504040204" pitchFamily="34" charset="0"/>
                <a:ea typeface="Tahoma" panose="020B0604030504040204" pitchFamily="34" charset="0"/>
                <a:cs typeface="Tahoma" panose="020B0604030504040204" pitchFamily="34" charset="0"/>
              </a:rPr>
              <a:t>Photographic Evidence B</a:t>
            </a:r>
            <a:endParaRPr lang="en-US" sz="900" dirty="0">
              <a:latin typeface="Tahoma" panose="020B0604030504040204" pitchFamily="34" charset="0"/>
              <a:ea typeface="Tahoma" panose="020B0604030504040204" pitchFamily="34" charset="0"/>
              <a:cs typeface="Tahoma" panose="020B0604030504040204" pitchFamily="34" charset="0"/>
            </a:endParaRPr>
          </a:p>
          <a:p>
            <a:pPr algn="ctr"/>
            <a:r>
              <a:rPr lang="en-US" sz="1200" dirty="0">
                <a:latin typeface="Tahoma" panose="020B0604030504040204" pitchFamily="34" charset="0"/>
                <a:ea typeface="Tahoma" panose="020B0604030504040204" pitchFamily="34" charset="0"/>
                <a:cs typeface="Tahoma" panose="020B0604030504040204" pitchFamily="34" charset="0"/>
              </a:rPr>
              <a:t>Date taken: 13 September 2023</a:t>
            </a:r>
          </a:p>
          <a:p>
            <a:pPr algn="ctr"/>
            <a:r>
              <a:rPr lang="en-US" sz="1200" dirty="0">
                <a:latin typeface="Tahoma" panose="020B0604030504040204" pitchFamily="34" charset="0"/>
                <a:ea typeface="Tahoma" panose="020B0604030504040204" pitchFamily="34" charset="0"/>
                <a:cs typeface="Tahoma" panose="020B0604030504040204" pitchFamily="34" charset="0"/>
              </a:rPr>
              <a:t>Address: 25 4</a:t>
            </a:r>
            <a:r>
              <a:rPr lang="en-US" sz="1200" baseline="30000" dirty="0">
                <a:latin typeface="Tahoma" panose="020B0604030504040204" pitchFamily="34" charset="0"/>
                <a:ea typeface="Tahoma" panose="020B0604030504040204" pitchFamily="34" charset="0"/>
                <a:cs typeface="Tahoma" panose="020B0604030504040204" pitchFamily="34" charset="0"/>
              </a:rPr>
              <a:t>th</a:t>
            </a:r>
            <a:r>
              <a:rPr lang="en-US" sz="1200" dirty="0">
                <a:latin typeface="Tahoma" panose="020B0604030504040204" pitchFamily="34" charset="0"/>
                <a:ea typeface="Tahoma" panose="020B0604030504040204" pitchFamily="34" charset="0"/>
                <a:cs typeface="Tahoma" panose="020B0604030504040204" pitchFamily="34" charset="0"/>
              </a:rPr>
              <a:t> Avenue, Hazendal</a:t>
            </a:r>
          </a:p>
          <a:p>
            <a:pPr algn="ctr"/>
            <a:r>
              <a:rPr lang="en-US" sz="1200" dirty="0">
                <a:latin typeface="Tahoma" panose="020B0604030504040204" pitchFamily="34" charset="0"/>
                <a:ea typeface="Tahoma" panose="020B0604030504040204" pitchFamily="34" charset="0"/>
                <a:cs typeface="Tahoma" panose="020B0604030504040204" pitchFamily="34" charset="0"/>
              </a:rPr>
              <a:t>Taken by: Chief Inspector Jaco Pieterse</a:t>
            </a:r>
          </a:p>
          <a:p>
            <a:pPr algn="ctr"/>
            <a:r>
              <a:rPr lang="en-US" sz="1200" dirty="0">
                <a:latin typeface="Tahoma" panose="020B0604030504040204" pitchFamily="34" charset="0"/>
                <a:ea typeface="Tahoma" panose="020B0604030504040204" pitchFamily="34" charset="0"/>
                <a:cs typeface="Tahoma" panose="020B0604030504040204" pitchFamily="34" charset="0"/>
              </a:rPr>
              <a:t>Taken with: iPhone 13 Cellular Phone Camera</a:t>
            </a:r>
          </a:p>
        </p:txBody>
      </p:sp>
      <p:sp>
        <p:nvSpPr>
          <p:cNvPr id="13" name="Rectangle 12">
            <a:extLst>
              <a:ext uri="{FF2B5EF4-FFF2-40B4-BE49-F238E27FC236}">
                <a16:creationId xmlns:a16="http://schemas.microsoft.com/office/drawing/2014/main" id="{2A399A1F-2623-4308-9670-0501CEDE0AC1}"/>
              </a:ext>
            </a:extLst>
          </p:cNvPr>
          <p:cNvSpPr/>
          <p:nvPr/>
        </p:nvSpPr>
        <p:spPr>
          <a:xfrm>
            <a:off x="1181100" y="6261242"/>
            <a:ext cx="7496175" cy="511034"/>
          </a:xfrm>
          <a:prstGeom prst="rect">
            <a:avLst/>
          </a:prstGeom>
          <a:noFill/>
          <a:ln>
            <a:noFill/>
          </a:ln>
        </p:spPr>
        <p:txBody>
          <a:bodyPr anchor="ctr">
            <a:noAutofit/>
          </a:bodyPr>
          <a:lstStyle/>
          <a:p>
            <a:pPr algn="just"/>
            <a:r>
              <a:rPr lang="en-ZA" sz="1000" b="1" dirty="0">
                <a:latin typeface="Tahoma" panose="020B0604030504040204" pitchFamily="34" charset="0"/>
                <a:ea typeface="Tahoma" panose="020B0604030504040204" pitchFamily="34" charset="0"/>
                <a:cs typeface="Tahoma" panose="020B0604030504040204" pitchFamily="34" charset="0"/>
              </a:rPr>
              <a:t>Photograph 15: </a:t>
            </a:r>
            <a:r>
              <a:rPr lang="en-ZA" sz="1000" dirty="0">
                <a:latin typeface="Tahoma" panose="020B0604030504040204" pitchFamily="34" charset="0"/>
                <a:ea typeface="Tahoma" panose="020B0604030504040204" pitchFamily="34" charset="0"/>
                <a:cs typeface="Tahoma" panose="020B0604030504040204" pitchFamily="34" charset="0"/>
              </a:rPr>
              <a:t>Depicting an overall photograph of the cage seen in Photographs 10 to 14. The bottom of the cage is lined with accumulated faecal matter and old food in various stages of degradation. Note the hardened faeces lining the perch inside the cage. </a:t>
            </a:r>
          </a:p>
        </p:txBody>
      </p:sp>
    </p:spTree>
    <p:extLst>
      <p:ext uri="{BB962C8B-B14F-4D97-AF65-F5344CB8AC3E}">
        <p14:creationId xmlns:p14="http://schemas.microsoft.com/office/powerpoint/2010/main" val="342340864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aeb88929-25be-4232-b6fa-512268e975eb" xsi:nil="true"/>
    <lcf76f155ced4ddcb4097134ff3c332f xmlns="e3d58a75-6a7c-4f53-9011-1384d746df69">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C06CF70780D834484A0C2B28A39752D" ma:contentTypeVersion="17" ma:contentTypeDescription="Create a new document." ma:contentTypeScope="" ma:versionID="d7ac8f9860367660fb857d40bf64e608">
  <xsd:schema xmlns:xsd="http://www.w3.org/2001/XMLSchema" xmlns:xs="http://www.w3.org/2001/XMLSchema" xmlns:p="http://schemas.microsoft.com/office/2006/metadata/properties" xmlns:ns2="e3d58a75-6a7c-4f53-9011-1384d746df69" xmlns:ns3="5a8649b5-3a2c-4a75-9f6c-a024b2fcee36" xmlns:ns4="aeb88929-25be-4232-b6fa-512268e975eb" targetNamespace="http://schemas.microsoft.com/office/2006/metadata/properties" ma:root="true" ma:fieldsID="bc95417c46fe1b68ced36c41fd57dfd4" ns2:_="" ns3:_="" ns4:_="">
    <xsd:import namespace="e3d58a75-6a7c-4f53-9011-1384d746df69"/>
    <xsd:import namespace="5a8649b5-3a2c-4a75-9f6c-a024b2fcee36"/>
    <xsd:import namespace="aeb88929-25be-4232-b6fa-512268e975eb"/>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ServiceDateTaken" minOccurs="0"/>
                <xsd:element ref="ns2:MediaServiceLocation" minOccurs="0"/>
                <xsd:element ref="ns3:SharedWithUsers" minOccurs="0"/>
                <xsd:element ref="ns3:SharedWithDetails" minOccurs="0"/>
                <xsd:element ref="ns2:MediaLengthInSeconds" minOccurs="0"/>
                <xsd:element ref="ns2:lcf76f155ced4ddcb4097134ff3c332f" minOccurs="0"/>
                <xsd:element ref="ns4:TaxCatchAll"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3d58a75-6a7c-4f53-9011-1384d746df6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53baaacb-9ec1-4571-9706-7016f0e94c6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a8649b5-3a2c-4a75-9f6c-a024b2fcee36"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eb88929-25be-4232-b6fa-512268e975eb"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f3ca01f0-91f0-4a5d-950c-0c34891300b3}" ma:internalName="TaxCatchAll" ma:showField="CatchAllData" ma:web="aeb88929-25be-4232-b6fa-512268e975e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141701F-2D92-45F7-A218-BD4C59CFD31E}">
  <ds:schemaRefs>
    <ds:schemaRef ds:uri="http://schemas.microsoft.com/office/2006/documentManagement/types"/>
    <ds:schemaRef ds:uri="http://purl.org/dc/elements/1.1/"/>
    <ds:schemaRef ds:uri="http://purl.org/dc/terms/"/>
    <ds:schemaRef ds:uri="http://schemas.microsoft.com/office/infopath/2007/PartnerControls"/>
    <ds:schemaRef ds:uri="http://schemas.openxmlformats.org/package/2006/metadata/core-properties"/>
    <ds:schemaRef ds:uri="aeb88929-25be-4232-b6fa-512268e975eb"/>
    <ds:schemaRef ds:uri="5a8649b5-3a2c-4a75-9f6c-a024b2fcee36"/>
    <ds:schemaRef ds:uri="http://www.w3.org/XML/1998/namespace"/>
    <ds:schemaRef ds:uri="e3d58a75-6a7c-4f53-9011-1384d746df69"/>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9641F7AB-94ED-476F-B3DD-BBE0436AC7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3d58a75-6a7c-4f53-9011-1384d746df69"/>
    <ds:schemaRef ds:uri="5a8649b5-3a2c-4a75-9f6c-a024b2fcee36"/>
    <ds:schemaRef ds:uri="aeb88929-25be-4232-b6fa-512268e975e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CCE7D6D-957D-4E07-9E56-18ABE2B6E1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690</TotalTime>
  <Words>1208</Words>
  <Application>Microsoft Office PowerPoint</Application>
  <PresentationFormat>A4 Paper (210x297 mm)</PresentationFormat>
  <Paragraphs>99</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Jaco Pieterse  - Cape of Good Hope SPCA</dc:creator>
  <cp:lastModifiedBy>Nicole Venter - Cape of Good Hope SPCA</cp:lastModifiedBy>
  <cp:revision>63</cp:revision>
  <dcterms:created xsi:type="dcterms:W3CDTF">2020-07-23T10:58:57Z</dcterms:created>
  <dcterms:modified xsi:type="dcterms:W3CDTF">2024-01-09T11:21:36Z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0x010100DC06CF70780D834484A0C2B28A39752D</vt:lpwstr>
  </property>
  <property fmtid="{D5CDD505-2E9C-101B-9397-08002B2CF9AE}" pid="3" name="MediaServiceImageTags">
    <vt:lpwstr/>
  </property>
</Properties>
</file>