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5"/>
  </p:notesMasterIdLst>
  <p:sldIdLst>
    <p:sldId id="404" r:id="rId5"/>
    <p:sldId id="405" r:id="rId6"/>
    <p:sldId id="406" r:id="rId7"/>
    <p:sldId id="407" r:id="rId8"/>
    <p:sldId id="408" r:id="rId9"/>
    <p:sldId id="409" r:id="rId10"/>
    <p:sldId id="410" r:id="rId11"/>
    <p:sldId id="411" r:id="rId12"/>
    <p:sldId id="412" r:id="rId13"/>
    <p:sldId id="413" r:id="rId14"/>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235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2024/01/02</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663046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10</a:t>
            </a:fld>
            <a:endParaRPr lang="en-ZA"/>
          </a:p>
        </p:txBody>
      </p:sp>
    </p:spTree>
    <p:extLst>
      <p:ext uri="{BB962C8B-B14F-4D97-AF65-F5344CB8AC3E}">
        <p14:creationId xmlns:p14="http://schemas.microsoft.com/office/powerpoint/2010/main" val="900192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76985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3</a:t>
            </a:fld>
            <a:endParaRPr lang="en-ZA"/>
          </a:p>
        </p:txBody>
      </p:sp>
    </p:spTree>
    <p:extLst>
      <p:ext uri="{BB962C8B-B14F-4D97-AF65-F5344CB8AC3E}">
        <p14:creationId xmlns:p14="http://schemas.microsoft.com/office/powerpoint/2010/main" val="2033273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4</a:t>
            </a:fld>
            <a:endParaRPr lang="en-ZA"/>
          </a:p>
        </p:txBody>
      </p:sp>
    </p:spTree>
    <p:extLst>
      <p:ext uri="{BB962C8B-B14F-4D97-AF65-F5344CB8AC3E}">
        <p14:creationId xmlns:p14="http://schemas.microsoft.com/office/powerpoint/2010/main" val="3873086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5</a:t>
            </a:fld>
            <a:endParaRPr lang="en-ZA"/>
          </a:p>
        </p:txBody>
      </p:sp>
    </p:spTree>
    <p:extLst>
      <p:ext uri="{BB962C8B-B14F-4D97-AF65-F5344CB8AC3E}">
        <p14:creationId xmlns:p14="http://schemas.microsoft.com/office/powerpoint/2010/main" val="1580207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6</a:t>
            </a:fld>
            <a:endParaRPr lang="en-ZA"/>
          </a:p>
        </p:txBody>
      </p:sp>
    </p:spTree>
    <p:extLst>
      <p:ext uri="{BB962C8B-B14F-4D97-AF65-F5344CB8AC3E}">
        <p14:creationId xmlns:p14="http://schemas.microsoft.com/office/powerpoint/2010/main" val="1633252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7</a:t>
            </a:fld>
            <a:endParaRPr lang="en-ZA"/>
          </a:p>
        </p:txBody>
      </p:sp>
    </p:spTree>
    <p:extLst>
      <p:ext uri="{BB962C8B-B14F-4D97-AF65-F5344CB8AC3E}">
        <p14:creationId xmlns:p14="http://schemas.microsoft.com/office/powerpoint/2010/main" val="108716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8</a:t>
            </a:fld>
            <a:endParaRPr lang="en-ZA"/>
          </a:p>
        </p:txBody>
      </p:sp>
    </p:spTree>
    <p:extLst>
      <p:ext uri="{BB962C8B-B14F-4D97-AF65-F5344CB8AC3E}">
        <p14:creationId xmlns:p14="http://schemas.microsoft.com/office/powerpoint/2010/main" val="2168425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9</a:t>
            </a:fld>
            <a:endParaRPr lang="en-ZA"/>
          </a:p>
        </p:txBody>
      </p:sp>
    </p:spTree>
    <p:extLst>
      <p:ext uri="{BB962C8B-B14F-4D97-AF65-F5344CB8AC3E}">
        <p14:creationId xmlns:p14="http://schemas.microsoft.com/office/powerpoint/2010/main" val="3976715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0392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5309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712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0054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79217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99067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2024/01/02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6050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2024/01/02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33956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2024/01/02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7470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378854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564121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2024/01/02</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24254619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5393" y="9633481"/>
            <a:ext cx="572607" cy="272519"/>
          </a:xfrm>
        </p:spPr>
        <p:txBody>
          <a:bodyPr/>
          <a:lstStyle/>
          <a:p>
            <a:fld id="{95044301-A1B2-435E-A6DE-19AB1A2D1CB7}" type="slidenum">
              <a:rPr lang="en-ZA" smtClean="0"/>
              <a:t>1</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0C175463-61D7-43B8-9A02-596541CB1884}"/>
              </a:ext>
            </a:extLst>
          </p:cNvPr>
          <p:cNvGrpSpPr/>
          <p:nvPr/>
        </p:nvGrpSpPr>
        <p:grpSpPr>
          <a:xfrm>
            <a:off x="0" y="1608493"/>
            <a:ext cx="6858000" cy="8175020"/>
            <a:chOff x="0" y="1608493"/>
            <a:chExt cx="6858000" cy="8175020"/>
          </a:xfrm>
        </p:grpSpPr>
        <p:pic>
          <p:nvPicPr>
            <p:cNvPr id="3" name="Picture 2">
              <a:extLst>
                <a:ext uri="{FF2B5EF4-FFF2-40B4-BE49-F238E27FC236}">
                  <a16:creationId xmlns:a16="http://schemas.microsoft.com/office/drawing/2014/main" id="{90F4D2C9-4C32-40F9-A617-A0651D1A7066}"/>
                </a:ext>
              </a:extLst>
            </p:cNvPr>
            <p:cNvPicPr>
              <a:picLocks noChangeAspect="1"/>
            </p:cNvPicPr>
            <p:nvPr/>
          </p:nvPicPr>
          <p:blipFill>
            <a:blip r:embed="rId4"/>
            <a:stretch>
              <a:fillRect/>
            </a:stretch>
          </p:blipFill>
          <p:spPr>
            <a:xfrm>
              <a:off x="572608" y="1608493"/>
              <a:ext cx="5712785" cy="7617047"/>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572607" y="1608493"/>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9220286"/>
              <a:ext cx="6858000" cy="563227"/>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 </a:t>
              </a:r>
              <a:r>
                <a:rPr lang="en-ZA" sz="1200" dirty="0">
                  <a:latin typeface="Tahoma" panose="020B0604030504040204" pitchFamily="34" charset="0"/>
                  <a:ea typeface="Tahoma" panose="020B0604030504040204" pitchFamily="34" charset="0"/>
                  <a:cs typeface="Tahoma" panose="020B0604030504040204" pitchFamily="34" charset="0"/>
                </a:rPr>
                <a:t>Depicting </a:t>
              </a:r>
              <a:r>
                <a:rPr lang="en-GB" sz="1200" dirty="0">
                  <a:latin typeface="Tahoma" panose="020B0604030504040204" pitchFamily="34" charset="0"/>
                  <a:ea typeface="Tahoma" panose="020B0604030504040204" pitchFamily="34" charset="0"/>
                  <a:cs typeface="Tahoma" panose="020B0604030504040204" pitchFamily="34" charset="0"/>
                </a:rPr>
                <a:t>the dog seen in Photograph 1 of Photographic Evidence A. Note the accumulated rubbish, rubble, and hazardous objects (such as the sharp, rusted wiring and the beer bottle)that the dog is lying on.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275755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41313" y="9633481"/>
            <a:ext cx="616688" cy="272519"/>
          </a:xfrm>
        </p:spPr>
        <p:txBody>
          <a:bodyPr/>
          <a:lstStyle/>
          <a:p>
            <a:fld id="{95044301-A1B2-435E-A6DE-19AB1A2D1CB7}" type="slidenum">
              <a:rPr lang="en-ZA" smtClean="0"/>
              <a:t>10</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A0BC6484-C463-451F-AD19-0C3E14D01E74}"/>
              </a:ext>
            </a:extLst>
          </p:cNvPr>
          <p:cNvGrpSpPr/>
          <p:nvPr/>
        </p:nvGrpSpPr>
        <p:grpSpPr>
          <a:xfrm>
            <a:off x="0" y="1554479"/>
            <a:ext cx="6858000" cy="5386031"/>
            <a:chOff x="0" y="1554479"/>
            <a:chExt cx="6858000" cy="5386031"/>
          </a:xfrm>
        </p:grpSpPr>
        <p:pic>
          <p:nvPicPr>
            <p:cNvPr id="8" name="Picture 7">
              <a:extLst>
                <a:ext uri="{FF2B5EF4-FFF2-40B4-BE49-F238E27FC236}">
                  <a16:creationId xmlns:a16="http://schemas.microsoft.com/office/drawing/2014/main" id="{D8A1976D-09CB-4B89-A096-862540F42FA9}"/>
                </a:ext>
              </a:extLst>
            </p:cNvPr>
            <p:cNvPicPr>
              <a:picLocks noChangeAspect="1"/>
            </p:cNvPicPr>
            <p:nvPr/>
          </p:nvPicPr>
          <p:blipFill>
            <a:blip r:embed="rId4"/>
            <a:stretch>
              <a:fillRect/>
            </a:stretch>
          </p:blipFill>
          <p:spPr>
            <a:xfrm>
              <a:off x="38100" y="1554479"/>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54671"/>
              <a:ext cx="352426"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latin typeface="Tahoma" panose="020B0604030504040204" pitchFamily="34" charset="0"/>
                  <a:ea typeface="Tahoma" panose="020B0604030504040204" pitchFamily="34" charset="0"/>
                  <a:cs typeface="Tahoma" panose="020B0604030504040204" pitchFamily="34" charset="0"/>
                </a:rPr>
                <a:t>10</a:t>
              </a:r>
              <a:endParaRPr lang="en-US" sz="1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0829"/>
              <a:ext cx="6858000" cy="29968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10: </a:t>
              </a:r>
              <a:r>
                <a:rPr lang="en-ZA" sz="1200" dirty="0">
                  <a:latin typeface="Tahoma" panose="020B0604030504040204" pitchFamily="34" charset="0"/>
                  <a:ea typeface="Tahoma" panose="020B0604030504040204" pitchFamily="34" charset="0"/>
                  <a:cs typeface="Tahoma" panose="020B0604030504040204" pitchFamily="34" charset="0"/>
                </a:rPr>
                <a:t>Depicting another close-up view of two of the dogs seen in Photograph 4. </a:t>
              </a:r>
            </a:p>
          </p:txBody>
        </p:sp>
      </p:grpSp>
    </p:spTree>
    <p:extLst>
      <p:ext uri="{BB962C8B-B14F-4D97-AF65-F5344CB8AC3E}">
        <p14:creationId xmlns:p14="http://schemas.microsoft.com/office/powerpoint/2010/main" val="1792169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83843" y="9633481"/>
            <a:ext cx="574158" cy="272519"/>
          </a:xfrm>
        </p:spPr>
        <p:txBody>
          <a:bodyPr/>
          <a:lstStyle/>
          <a:p>
            <a:fld id="{95044301-A1B2-435E-A6DE-19AB1A2D1CB7}" type="slidenum">
              <a:rPr lang="en-ZA" smtClean="0"/>
              <a:t>2</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AA7BB0D7-9497-46CC-88B3-B3CEB3780EC1}"/>
              </a:ext>
            </a:extLst>
          </p:cNvPr>
          <p:cNvGrpSpPr/>
          <p:nvPr/>
        </p:nvGrpSpPr>
        <p:grpSpPr>
          <a:xfrm>
            <a:off x="0" y="1561950"/>
            <a:ext cx="6858000" cy="6080910"/>
            <a:chOff x="0" y="1561950"/>
            <a:chExt cx="6858000" cy="6080910"/>
          </a:xfrm>
        </p:grpSpPr>
        <p:pic>
          <p:nvPicPr>
            <p:cNvPr id="4" name="Picture 3">
              <a:extLst>
                <a:ext uri="{FF2B5EF4-FFF2-40B4-BE49-F238E27FC236}">
                  <a16:creationId xmlns:a16="http://schemas.microsoft.com/office/drawing/2014/main" id="{CD92D294-B6E8-4767-9C6A-52F6E11C5300}"/>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99456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Depicting three dogs seen in Photographic evidence A forced to live in conditions that is not suitable</a:t>
              </a:r>
              <a:r>
                <a:rPr lang="en-GB" sz="1200" dirty="0">
                  <a:latin typeface="Tahoma" panose="020B0604030504040204" pitchFamily="34" charset="0"/>
                  <a:ea typeface="Tahoma" panose="020B0604030504040204" pitchFamily="34" charset="0"/>
                  <a:cs typeface="Tahoma" panose="020B0604030504040204" pitchFamily="34" charset="0"/>
                </a:rPr>
                <a:t>. Note the accumulated rubbish, rubble and hazardous objects. Further note that the brown dog with white paws had lost body condition since the last inspection carried out on 23 March 2023 and that both this dog and the tan and white dogs’ ribs and spine are showing and the muscle on their legs is deteriorating.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794822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316981" y="9633481"/>
            <a:ext cx="541020" cy="272519"/>
          </a:xfrm>
        </p:spPr>
        <p:txBody>
          <a:bodyPr/>
          <a:lstStyle/>
          <a:p>
            <a:fld id="{95044301-A1B2-435E-A6DE-19AB1A2D1CB7}" type="slidenum">
              <a:rPr lang="en-ZA" smtClean="0"/>
              <a:t>3</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3492D239-EF86-48DD-B093-24F6BF5FE98B}"/>
              </a:ext>
            </a:extLst>
          </p:cNvPr>
          <p:cNvGrpSpPr/>
          <p:nvPr/>
        </p:nvGrpSpPr>
        <p:grpSpPr>
          <a:xfrm>
            <a:off x="0" y="1561950"/>
            <a:ext cx="6858000" cy="5597780"/>
            <a:chOff x="0" y="1561950"/>
            <a:chExt cx="6858000" cy="5597780"/>
          </a:xfrm>
        </p:grpSpPr>
        <p:pic>
          <p:nvPicPr>
            <p:cNvPr id="8" name="Picture 7">
              <a:extLst>
                <a:ext uri="{FF2B5EF4-FFF2-40B4-BE49-F238E27FC236}">
                  <a16:creationId xmlns:a16="http://schemas.microsoft.com/office/drawing/2014/main" id="{AE7C434B-E03D-4D3C-86A3-357D9293D698}"/>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3</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51143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Depicting a side view of the tan and white dog seen in Photograph 2. Note the visibility of the ribs and spine. </a:t>
              </a:r>
            </a:p>
          </p:txBody>
        </p:sp>
      </p:grpSp>
    </p:spTree>
    <p:extLst>
      <p:ext uri="{BB962C8B-B14F-4D97-AF65-F5344CB8AC3E}">
        <p14:creationId xmlns:p14="http://schemas.microsoft.com/office/powerpoint/2010/main" val="509705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3209" y="9633481"/>
            <a:ext cx="584791" cy="272519"/>
          </a:xfrm>
        </p:spPr>
        <p:txBody>
          <a:bodyPr/>
          <a:lstStyle/>
          <a:p>
            <a:fld id="{95044301-A1B2-435E-A6DE-19AB1A2D1CB7}" type="slidenum">
              <a:rPr lang="en-ZA" smtClean="0"/>
              <a:t>4</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9C70445A-5779-4246-8B8C-E389863FC886}"/>
              </a:ext>
            </a:extLst>
          </p:cNvPr>
          <p:cNvGrpSpPr/>
          <p:nvPr/>
        </p:nvGrpSpPr>
        <p:grpSpPr>
          <a:xfrm>
            <a:off x="0" y="1561950"/>
            <a:ext cx="6858000" cy="5898030"/>
            <a:chOff x="0" y="1561950"/>
            <a:chExt cx="6858000" cy="5898030"/>
          </a:xfrm>
        </p:grpSpPr>
        <p:pic>
          <p:nvPicPr>
            <p:cNvPr id="8" name="Picture 7">
              <a:extLst>
                <a:ext uri="{FF2B5EF4-FFF2-40B4-BE49-F238E27FC236}">
                  <a16:creationId xmlns:a16="http://schemas.microsoft.com/office/drawing/2014/main" id="{9CBDFDE7-E6AC-4ED2-8DD6-703C4129FA77}"/>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4</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81168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Depicting</a:t>
              </a:r>
              <a:r>
                <a:rPr lang="en-GB" sz="1200" dirty="0">
                  <a:latin typeface="Tahoma" panose="020B0604030504040204" pitchFamily="34" charset="0"/>
                  <a:ea typeface="Tahoma" panose="020B0604030504040204" pitchFamily="34" charset="0"/>
                  <a:cs typeface="Tahoma" panose="020B0604030504040204" pitchFamily="34" charset="0"/>
                </a:rPr>
                <a:t> four dogs kept on the same property seen in Photograph 1. Note the accumulated rubbish, rubble and hazardous objects. Further note the poor condition of the three dogs (one brown dog with white paws, one tan and white dog and one black and white dog) at the back.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67202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41313" y="9633481"/>
            <a:ext cx="616688" cy="272519"/>
          </a:xfrm>
        </p:spPr>
        <p:txBody>
          <a:bodyPr/>
          <a:lstStyle/>
          <a:p>
            <a:fld id="{95044301-A1B2-435E-A6DE-19AB1A2D1CB7}" type="slidenum">
              <a:rPr lang="en-ZA" smtClean="0"/>
              <a:t>5</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5" name="Group 4">
            <a:extLst>
              <a:ext uri="{FF2B5EF4-FFF2-40B4-BE49-F238E27FC236}">
                <a16:creationId xmlns:a16="http://schemas.microsoft.com/office/drawing/2014/main" id="{E22192BE-B571-48D4-8CE5-1D8AA57EE7E1}"/>
              </a:ext>
            </a:extLst>
          </p:cNvPr>
          <p:cNvGrpSpPr/>
          <p:nvPr/>
        </p:nvGrpSpPr>
        <p:grpSpPr>
          <a:xfrm>
            <a:off x="0" y="1561950"/>
            <a:ext cx="6858000" cy="5562750"/>
            <a:chOff x="0" y="1561950"/>
            <a:chExt cx="6858000" cy="5562750"/>
          </a:xfrm>
        </p:grpSpPr>
        <p:pic>
          <p:nvPicPr>
            <p:cNvPr id="8" name="Picture 7">
              <a:extLst>
                <a:ext uri="{FF2B5EF4-FFF2-40B4-BE49-F238E27FC236}">
                  <a16:creationId xmlns:a16="http://schemas.microsoft.com/office/drawing/2014/main" id="{33870A18-A00D-4BF7-BFC6-D2378E90EF0D}"/>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5</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47640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5: </a:t>
              </a:r>
              <a:r>
                <a:rPr lang="en-ZA" sz="1200" dirty="0">
                  <a:latin typeface="Tahoma" panose="020B0604030504040204" pitchFamily="34" charset="0"/>
                  <a:ea typeface="Tahoma" panose="020B0604030504040204" pitchFamily="34" charset="0"/>
                  <a:cs typeface="Tahoma" panose="020B0604030504040204" pitchFamily="34" charset="0"/>
                </a:rPr>
                <a:t>Depicting</a:t>
              </a:r>
              <a:r>
                <a:rPr lang="en-GB" sz="1200" dirty="0">
                  <a:latin typeface="Tahoma" panose="020B0604030504040204" pitchFamily="34" charset="0"/>
                  <a:ea typeface="Tahoma" panose="020B0604030504040204" pitchFamily="34" charset="0"/>
                  <a:cs typeface="Tahoma" panose="020B0604030504040204" pitchFamily="34" charset="0"/>
                </a:rPr>
                <a:t> a different view of the four dogs seen in Photograph 4 and their keeping conditions. Note the accumulated rubbish, rubble and hazardous objects.</a:t>
              </a:r>
              <a:r>
                <a:rPr lang="en-ZA" sz="1200" dirty="0">
                  <a:latin typeface="Tahoma" panose="020B0604030504040204" pitchFamily="34" charset="0"/>
                  <a:ea typeface="Tahoma" panose="020B0604030504040204" pitchFamily="34" charset="0"/>
                  <a:cs typeface="Tahoma" panose="020B0604030504040204" pitchFamily="34" charset="0"/>
                </a:rPr>
                <a:t>   </a:t>
              </a:r>
            </a:p>
          </p:txBody>
        </p:sp>
      </p:grpSp>
    </p:spTree>
    <p:extLst>
      <p:ext uri="{BB962C8B-B14F-4D97-AF65-F5344CB8AC3E}">
        <p14:creationId xmlns:p14="http://schemas.microsoft.com/office/powerpoint/2010/main" val="213242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3209" y="9633481"/>
            <a:ext cx="584791" cy="272519"/>
          </a:xfrm>
        </p:spPr>
        <p:txBody>
          <a:bodyPr/>
          <a:lstStyle/>
          <a:p>
            <a:fld id="{95044301-A1B2-435E-A6DE-19AB1A2D1CB7}" type="slidenum">
              <a:rPr lang="en-ZA" smtClean="0"/>
              <a:t>6</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15171D43-869A-4A2F-96C5-4CF14FA7D46E}"/>
              </a:ext>
            </a:extLst>
          </p:cNvPr>
          <p:cNvGrpSpPr/>
          <p:nvPr/>
        </p:nvGrpSpPr>
        <p:grpSpPr>
          <a:xfrm>
            <a:off x="0" y="1561950"/>
            <a:ext cx="6858000" cy="5684670"/>
            <a:chOff x="0" y="1561950"/>
            <a:chExt cx="6858000" cy="5684670"/>
          </a:xfrm>
        </p:grpSpPr>
        <p:pic>
          <p:nvPicPr>
            <p:cNvPr id="8" name="Picture 7">
              <a:extLst>
                <a:ext uri="{FF2B5EF4-FFF2-40B4-BE49-F238E27FC236}">
                  <a16:creationId xmlns:a16="http://schemas.microsoft.com/office/drawing/2014/main" id="{0A31E1AB-D05C-4FB0-B878-2B24C46C5591}"/>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1950"/>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6</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598320"/>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6: </a:t>
              </a:r>
              <a:r>
                <a:rPr lang="en-ZA" sz="1200" dirty="0">
                  <a:latin typeface="Tahoma" panose="020B0604030504040204" pitchFamily="34" charset="0"/>
                  <a:ea typeface="Tahoma" panose="020B0604030504040204" pitchFamily="34" charset="0"/>
                  <a:cs typeface="Tahoma" panose="020B0604030504040204" pitchFamily="34" charset="0"/>
                </a:rPr>
                <a:t>Depicting a closer view of the three dogs seen in Photograph 4. Note their poor condition seen by the visibility of their ribs and spines as well as the lack of muscle around their legs and their general lean appearance.</a:t>
              </a:r>
            </a:p>
          </p:txBody>
        </p:sp>
      </p:grpSp>
    </p:spTree>
    <p:extLst>
      <p:ext uri="{BB962C8B-B14F-4D97-AF65-F5344CB8AC3E}">
        <p14:creationId xmlns:p14="http://schemas.microsoft.com/office/powerpoint/2010/main" val="1217622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3209" y="9633481"/>
            <a:ext cx="584791" cy="272519"/>
          </a:xfrm>
        </p:spPr>
        <p:txBody>
          <a:bodyPr/>
          <a:lstStyle/>
          <a:p>
            <a:r>
              <a:rPr lang="en-ZA" dirty="0"/>
              <a:t>7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4302D396-588F-4949-908C-FEE0BEBABB0E}"/>
              </a:ext>
            </a:extLst>
          </p:cNvPr>
          <p:cNvGrpSpPr/>
          <p:nvPr/>
        </p:nvGrpSpPr>
        <p:grpSpPr>
          <a:xfrm>
            <a:off x="0" y="1561950"/>
            <a:ext cx="6858000" cy="5386031"/>
            <a:chOff x="0" y="1561950"/>
            <a:chExt cx="6858000" cy="5386031"/>
          </a:xfrm>
        </p:grpSpPr>
        <p:pic>
          <p:nvPicPr>
            <p:cNvPr id="8" name="Picture 7">
              <a:extLst>
                <a:ext uri="{FF2B5EF4-FFF2-40B4-BE49-F238E27FC236}">
                  <a16:creationId xmlns:a16="http://schemas.microsoft.com/office/drawing/2014/main" id="{DB695F18-E078-4C8A-9460-1368586AD6F4}"/>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1950"/>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7</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29968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7: </a:t>
              </a:r>
              <a:r>
                <a:rPr lang="en-ZA" sz="1200" dirty="0">
                  <a:latin typeface="Tahoma" panose="020B0604030504040204" pitchFamily="34" charset="0"/>
                  <a:ea typeface="Tahoma" panose="020B0604030504040204" pitchFamily="34" charset="0"/>
                  <a:cs typeface="Tahoma" panose="020B0604030504040204" pitchFamily="34" charset="0"/>
                </a:rPr>
                <a:t>Depicting another close-up view of the dogs seen in Photograph 4. </a:t>
              </a:r>
            </a:p>
          </p:txBody>
        </p:sp>
      </p:grpSp>
    </p:spTree>
    <p:extLst>
      <p:ext uri="{BB962C8B-B14F-4D97-AF65-F5344CB8AC3E}">
        <p14:creationId xmlns:p14="http://schemas.microsoft.com/office/powerpoint/2010/main" val="3060813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30679" y="9633481"/>
            <a:ext cx="627321" cy="272519"/>
          </a:xfrm>
        </p:spPr>
        <p:txBody>
          <a:bodyPr/>
          <a:lstStyle/>
          <a:p>
            <a:fld id="{95044301-A1B2-435E-A6DE-19AB1A2D1CB7}" type="slidenum">
              <a:rPr lang="en-ZA" smtClean="0"/>
              <a:t>8</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3" name="Group 2">
            <a:extLst>
              <a:ext uri="{FF2B5EF4-FFF2-40B4-BE49-F238E27FC236}">
                <a16:creationId xmlns:a16="http://schemas.microsoft.com/office/drawing/2014/main" id="{B04733B5-B847-43F7-BB47-D947E9ED4587}"/>
              </a:ext>
            </a:extLst>
          </p:cNvPr>
          <p:cNvGrpSpPr/>
          <p:nvPr/>
        </p:nvGrpSpPr>
        <p:grpSpPr>
          <a:xfrm>
            <a:off x="0" y="1619099"/>
            <a:ext cx="6858000" cy="5386031"/>
            <a:chOff x="0" y="1619099"/>
            <a:chExt cx="6858000" cy="5386031"/>
          </a:xfrm>
        </p:grpSpPr>
        <p:pic>
          <p:nvPicPr>
            <p:cNvPr id="8" name="Picture 7">
              <a:extLst>
                <a:ext uri="{FF2B5EF4-FFF2-40B4-BE49-F238E27FC236}">
                  <a16:creationId xmlns:a16="http://schemas.microsoft.com/office/drawing/2014/main" id="{EFD95D32-AF9D-4BA1-9FED-FE3BB0721B4C}"/>
                </a:ext>
              </a:extLst>
            </p:cNvPr>
            <p:cNvPicPr>
              <a:picLocks noChangeAspect="1"/>
            </p:cNvPicPr>
            <p:nvPr/>
          </p:nvPicPr>
          <p:blipFill>
            <a:blip r:embed="rId4"/>
            <a:stretch>
              <a:fillRect/>
            </a:stretch>
          </p:blipFill>
          <p:spPr>
            <a:xfrm>
              <a:off x="38100" y="1619099"/>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619099"/>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8</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705449"/>
              <a:ext cx="6858000" cy="29968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8: </a:t>
              </a:r>
              <a:r>
                <a:rPr lang="en-ZA" sz="1200" dirty="0">
                  <a:latin typeface="Tahoma" panose="020B0604030504040204" pitchFamily="34" charset="0"/>
                  <a:ea typeface="Tahoma" panose="020B0604030504040204" pitchFamily="34" charset="0"/>
                  <a:cs typeface="Tahoma" panose="020B0604030504040204" pitchFamily="34" charset="0"/>
                </a:rPr>
                <a:t>Depicting another close-up view of two of the dogs seen in Photograph 4. </a:t>
              </a:r>
            </a:p>
          </p:txBody>
        </p:sp>
      </p:grpSp>
    </p:spTree>
    <p:extLst>
      <p:ext uri="{BB962C8B-B14F-4D97-AF65-F5344CB8AC3E}">
        <p14:creationId xmlns:p14="http://schemas.microsoft.com/office/powerpoint/2010/main" val="363018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3209" y="9633481"/>
            <a:ext cx="584791" cy="272519"/>
          </a:xfrm>
        </p:spPr>
        <p:txBody>
          <a:bodyPr/>
          <a:lstStyle/>
          <a:p>
            <a:fld id="{95044301-A1B2-435E-A6DE-19AB1A2D1CB7}" type="slidenum">
              <a:rPr lang="en-ZA" smtClean="0"/>
              <a:t>9</a:t>
            </a:fld>
            <a:r>
              <a:rPr lang="en-ZA" dirty="0"/>
              <a:t> of 10</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C</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06 April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grpSp>
        <p:nvGrpSpPr>
          <p:cNvPr id="4" name="Group 3">
            <a:extLst>
              <a:ext uri="{FF2B5EF4-FFF2-40B4-BE49-F238E27FC236}">
                <a16:creationId xmlns:a16="http://schemas.microsoft.com/office/drawing/2014/main" id="{33465D73-D181-42CF-BA28-5E54599F7F3D}"/>
              </a:ext>
            </a:extLst>
          </p:cNvPr>
          <p:cNvGrpSpPr/>
          <p:nvPr/>
        </p:nvGrpSpPr>
        <p:grpSpPr>
          <a:xfrm>
            <a:off x="0" y="1561950"/>
            <a:ext cx="6858000" cy="5386031"/>
            <a:chOff x="0" y="1561950"/>
            <a:chExt cx="6858000" cy="5386031"/>
          </a:xfrm>
        </p:grpSpPr>
        <p:pic>
          <p:nvPicPr>
            <p:cNvPr id="8" name="Picture 7">
              <a:extLst>
                <a:ext uri="{FF2B5EF4-FFF2-40B4-BE49-F238E27FC236}">
                  <a16:creationId xmlns:a16="http://schemas.microsoft.com/office/drawing/2014/main" id="{41709122-13FD-49EC-9151-8082B15B5811}"/>
                </a:ext>
              </a:extLst>
            </p:cNvPr>
            <p:cNvPicPr>
              <a:picLocks noChangeAspect="1"/>
            </p:cNvPicPr>
            <p:nvPr/>
          </p:nvPicPr>
          <p:blipFill>
            <a:blip r:embed="rId4"/>
            <a:stretch>
              <a:fillRect/>
            </a:stretch>
          </p:blipFill>
          <p:spPr>
            <a:xfrm>
              <a:off x="38100" y="1561950"/>
              <a:ext cx="6781800" cy="5086350"/>
            </a:xfrm>
            <a:prstGeom prst="rect">
              <a:avLst/>
            </a:prstGeom>
          </p:spPr>
        </p:pic>
        <p:sp>
          <p:nvSpPr>
            <p:cNvPr id="7" name="Rectangle 6">
              <a:extLst>
                <a:ext uri="{FF2B5EF4-FFF2-40B4-BE49-F238E27FC236}">
                  <a16:creationId xmlns:a16="http://schemas.microsoft.com/office/drawing/2014/main" id="{B3943005-6423-4AB0-A873-646BC3063FD3}"/>
                </a:ext>
              </a:extLst>
            </p:cNvPr>
            <p:cNvSpPr/>
            <p:nvPr/>
          </p:nvSpPr>
          <p:spPr>
            <a:xfrm>
              <a:off x="3810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9</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6648300"/>
              <a:ext cx="6858000" cy="299681"/>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9: </a:t>
              </a:r>
              <a:r>
                <a:rPr lang="en-ZA" sz="1200" dirty="0">
                  <a:latin typeface="Tahoma" panose="020B0604030504040204" pitchFamily="34" charset="0"/>
                  <a:ea typeface="Tahoma" panose="020B0604030504040204" pitchFamily="34" charset="0"/>
                  <a:cs typeface="Tahoma" panose="020B0604030504040204" pitchFamily="34" charset="0"/>
                </a:rPr>
                <a:t>Depicting another close-up view of two of the dogs seen in Photograph 4. </a:t>
              </a:r>
            </a:p>
          </p:txBody>
        </p:sp>
      </p:grpSp>
    </p:spTree>
    <p:extLst>
      <p:ext uri="{BB962C8B-B14F-4D97-AF65-F5344CB8AC3E}">
        <p14:creationId xmlns:p14="http://schemas.microsoft.com/office/powerpoint/2010/main" val="1968922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CE7D6D-957D-4E07-9E56-18ABE2B6E11C}">
  <ds:schemaRefs>
    <ds:schemaRef ds:uri="http://schemas.microsoft.com/sharepoint/v3/contenttype/forms"/>
  </ds:schemaRefs>
</ds:datastoreItem>
</file>

<file path=customXml/itemProps2.xml><?xml version="1.0" encoding="utf-8"?>
<ds:datastoreItem xmlns:ds="http://schemas.openxmlformats.org/officeDocument/2006/customXml" ds:itemID="{0141701F-2D92-45F7-A218-BD4C59CFD31E}">
  <ds:schemaRef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http://www.w3.org/XML/1998/namespace"/>
    <ds:schemaRef ds:uri="aeb88929-25be-4232-b6fa-512268e975eb"/>
    <ds:schemaRef ds:uri="http://purl.org/dc/terms/"/>
    <ds:schemaRef ds:uri="5a8649b5-3a2c-4a75-9f6c-a024b2fcee36"/>
    <ds:schemaRef ds:uri="e3d58a75-6a7c-4f53-9011-1384d746df69"/>
    <ds:schemaRef ds:uri="http://schemas.microsoft.com/office/2006/metadata/properties"/>
  </ds:schemaRefs>
</ds:datastoreItem>
</file>

<file path=customXml/itemProps3.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731</TotalTime>
  <Words>722</Words>
  <Application>Microsoft Office PowerPoint</Application>
  <PresentationFormat>A4 Paper (210x297 mm)</PresentationFormat>
  <Paragraphs>90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72</cp:revision>
  <dcterms:created xsi:type="dcterms:W3CDTF">2020-07-23T10:58:57Z</dcterms:created>
  <dcterms:modified xsi:type="dcterms:W3CDTF">2024-01-02T08:15:13Z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