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4"/>
  </p:sldMasterIdLst>
  <p:notesMasterIdLst>
    <p:notesMasterId r:id="rId7"/>
  </p:notesMasterIdLst>
  <p:sldIdLst>
    <p:sldId id="404" r:id="rId5"/>
    <p:sldId id="405" r:id="rId6"/>
  </p:sldIdLst>
  <p:sldSz cx="6858000" cy="9906000" type="A4"/>
  <p:notesSz cx="6858000" cy="9144000"/>
  <p:photoAlbum showCaptions="1" layout="2pic"/>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0BDDD4-3315-45CA-A78D-92E36E62ACA2}" v="25" dt="2023-09-01T14:12:07.3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8" d="100"/>
          <a:sy n="48" d="100"/>
        </p:scale>
        <p:origin x="2358"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5E0E29-6394-4D06-9341-16F670425D8F}" type="datetimeFigureOut">
              <a:rPr lang="en-ZA" smtClean="0"/>
              <a:t>2024/01/02</a:t>
            </a:fld>
            <a:endParaRPr lang="en-ZA"/>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40B252-0D3A-4DB0-AB8C-170E29B01AD9}" type="slidenum">
              <a:rPr lang="en-ZA" smtClean="0"/>
              <a:t>‹#›</a:t>
            </a:fld>
            <a:endParaRPr lang="en-ZA"/>
          </a:p>
        </p:txBody>
      </p:sp>
    </p:spTree>
    <p:extLst>
      <p:ext uri="{BB962C8B-B14F-4D97-AF65-F5344CB8AC3E}">
        <p14:creationId xmlns:p14="http://schemas.microsoft.com/office/powerpoint/2010/main" val="2149359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1</a:t>
            </a:fld>
            <a:endParaRPr lang="en-ZA"/>
          </a:p>
        </p:txBody>
      </p:sp>
    </p:spTree>
    <p:extLst>
      <p:ext uri="{BB962C8B-B14F-4D97-AF65-F5344CB8AC3E}">
        <p14:creationId xmlns:p14="http://schemas.microsoft.com/office/powerpoint/2010/main" val="663046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2</a:t>
            </a:fld>
            <a:endParaRPr lang="en-ZA"/>
          </a:p>
        </p:txBody>
      </p:sp>
    </p:spTree>
    <p:extLst>
      <p:ext uri="{BB962C8B-B14F-4D97-AF65-F5344CB8AC3E}">
        <p14:creationId xmlns:p14="http://schemas.microsoft.com/office/powerpoint/2010/main" val="1967822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3243676-0E3F-4850-8674-276C40FA76CC}" type="datetime1">
              <a:rPr lang="en-ZA" smtClean="0"/>
              <a:t>2024/01/02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3903922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E405DE-B2AA-48F6-90DD-4BD38B156FC2}" type="datetime1">
              <a:rPr lang="en-ZA" smtClean="0"/>
              <a:t>2024/01/02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2853091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4126A-B664-4EC1-A568-17CF3052CAFA}" type="datetime1">
              <a:rPr lang="en-ZA" smtClean="0"/>
              <a:t>2024/01/02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2571213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96FDAC-C780-4279-9A56-F958F3C967E1}" type="datetime1">
              <a:rPr lang="en-ZA" smtClean="0"/>
              <a:t>2024/01/02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8005461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D037F98-8156-43E1-AD13-6790857D17A7}" type="datetime1">
              <a:rPr lang="en-ZA" smtClean="0"/>
              <a:t>2024/01/02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792176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6A774C-702F-42EE-92F2-C27B85058D3E}" type="datetime1">
              <a:rPr lang="en-ZA" smtClean="0"/>
              <a:t>2024/01/02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1990670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C3976C7-D73E-4FED-B694-390055E15D51}" type="datetime1">
              <a:rPr lang="en-ZA" smtClean="0"/>
              <a:t>2024/01/02</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460508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E08CA1-0334-4CB0-94AF-38602A92B86D}" type="datetime1">
              <a:rPr lang="en-ZA" smtClean="0"/>
              <a:t>2024/01/02</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3339569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A5E54B-F17C-4793-BAE7-55EE3BBFAAF0}" type="datetime1">
              <a:rPr lang="en-ZA" smtClean="0"/>
              <a:t>2024/01/02</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3974703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3AD4123E-E3A2-4CDE-8F0E-0C1897698B56}" type="datetime1">
              <a:rPr lang="en-ZA" smtClean="0"/>
              <a:t>2024/01/02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2378854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F6FC0BC7-CE51-41E3-9E05-E19C8583984A}" type="datetime1">
              <a:rPr lang="en-ZA" smtClean="0"/>
              <a:t>2024/01/02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15641214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D7134211-BCD7-431E-8972-4604D057DBDE}" type="datetime1">
              <a:rPr lang="en-ZA" smtClean="0"/>
              <a:t>2024/01/02</a:t>
            </a:fld>
            <a:endParaRPr lang="en-ZA"/>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95044301-A1B2-435E-A6DE-19AB1A2D1CB7}" type="slidenum">
              <a:rPr lang="en-ZA" smtClean="0"/>
              <a:t>‹#›</a:t>
            </a:fld>
            <a:endParaRPr lang="en-ZA"/>
          </a:p>
        </p:txBody>
      </p:sp>
    </p:spTree>
    <p:extLst>
      <p:ext uri="{BB962C8B-B14F-4D97-AF65-F5344CB8AC3E}">
        <p14:creationId xmlns:p14="http://schemas.microsoft.com/office/powerpoint/2010/main" val="224254619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7A7BB2C-A4E2-423C-96A9-BB49104DE03F}"/>
              </a:ext>
            </a:extLst>
          </p:cNvPr>
          <p:cNvPicPr>
            <a:picLocks noChangeAspect="1"/>
          </p:cNvPicPr>
          <p:nvPr/>
        </p:nvPicPr>
        <p:blipFill>
          <a:blip r:embed="rId3"/>
          <a:stretch>
            <a:fillRect/>
          </a:stretch>
        </p:blipFill>
        <p:spPr>
          <a:xfrm>
            <a:off x="1123949" y="5643058"/>
            <a:ext cx="4838701" cy="3629026"/>
          </a:xfrm>
          <a:prstGeom prst="rect">
            <a:avLst/>
          </a:prstGeom>
        </p:spPr>
      </p:pic>
      <p:pic>
        <p:nvPicPr>
          <p:cNvPr id="3" name="Picture 2">
            <a:extLst>
              <a:ext uri="{FF2B5EF4-FFF2-40B4-BE49-F238E27FC236}">
                <a16:creationId xmlns:a16="http://schemas.microsoft.com/office/drawing/2014/main" id="{654C52FA-0AA6-4B11-9861-4FB15B9A2BF7}"/>
              </a:ext>
            </a:extLst>
          </p:cNvPr>
          <p:cNvPicPr>
            <a:picLocks noChangeAspect="1"/>
          </p:cNvPicPr>
          <p:nvPr/>
        </p:nvPicPr>
        <p:blipFill>
          <a:blip r:embed="rId4"/>
          <a:stretch>
            <a:fillRect/>
          </a:stretch>
        </p:blipFill>
        <p:spPr>
          <a:xfrm>
            <a:off x="1123949" y="1519872"/>
            <a:ext cx="4838701" cy="3629026"/>
          </a:xfrm>
          <a:prstGeom prst="rect">
            <a:avLst/>
          </a:prstGeom>
        </p:spPr>
      </p:pic>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379535" y="9633481"/>
            <a:ext cx="478465" cy="272519"/>
          </a:xfrm>
        </p:spPr>
        <p:txBody>
          <a:bodyPr/>
          <a:lstStyle/>
          <a:p>
            <a:fld id="{95044301-A1B2-435E-A6DE-19AB1A2D1CB7}" type="slidenum">
              <a:rPr lang="en-ZA" smtClean="0"/>
              <a:t>1</a:t>
            </a:fld>
            <a:r>
              <a:rPr lang="en-ZA" dirty="0"/>
              <a:t> of 2</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2064801" cy="15619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740566" y="150033"/>
            <a:ext cx="4718135" cy="1261884"/>
          </a:xfrm>
          <a:prstGeom prst="rect">
            <a:avLst/>
          </a:prstGeom>
          <a:noFill/>
        </p:spPr>
        <p:txBody>
          <a:bodyPr wrap="square" rtlCol="0">
            <a:spAutoFit/>
          </a:bodyPr>
          <a:lstStyle/>
          <a:p>
            <a:pPr algn="ctr"/>
            <a:r>
              <a:rPr lang="en-US" sz="2000" b="1" dirty="0">
                <a:latin typeface="Tahoma" panose="020B0604030504040204" pitchFamily="34" charset="0"/>
                <a:ea typeface="Tahoma" panose="020B0604030504040204" pitchFamily="34" charset="0"/>
                <a:cs typeface="Tahoma" panose="020B0604030504040204" pitchFamily="34" charset="0"/>
              </a:rPr>
              <a:t>Photographic Evidence B</a:t>
            </a:r>
            <a:endParaRPr lang="en-US" sz="1100" dirty="0">
              <a:latin typeface="Tahoma" panose="020B0604030504040204" pitchFamily="34" charset="0"/>
              <a:ea typeface="Tahoma" panose="020B0604030504040204" pitchFamily="34" charset="0"/>
              <a:cs typeface="Tahoma" panose="020B0604030504040204" pitchFamily="34" charset="0"/>
            </a:endParaRPr>
          </a:p>
          <a:p>
            <a:pPr algn="ctr"/>
            <a:r>
              <a:rPr lang="en-US" sz="1400" dirty="0">
                <a:latin typeface="Tahoma" panose="020B0604030504040204" pitchFamily="34" charset="0"/>
                <a:ea typeface="Tahoma" panose="020B0604030504040204" pitchFamily="34" charset="0"/>
                <a:cs typeface="Tahoma" panose="020B0604030504040204" pitchFamily="34" charset="0"/>
              </a:rPr>
              <a:t>Date taken: 23 March 2023</a:t>
            </a:r>
          </a:p>
          <a:p>
            <a:pPr algn="ctr"/>
            <a:r>
              <a:rPr lang="en-US" sz="1400" dirty="0">
                <a:latin typeface="Tahoma" panose="020B0604030504040204" pitchFamily="34" charset="0"/>
                <a:ea typeface="Tahoma" panose="020B0604030504040204" pitchFamily="34" charset="0"/>
                <a:cs typeface="Tahoma" panose="020B0604030504040204" pitchFamily="34" charset="0"/>
              </a:rPr>
              <a:t>Address: 6066 Leonard Doman Road, Macassar</a:t>
            </a:r>
          </a:p>
          <a:p>
            <a:pPr algn="ctr"/>
            <a:r>
              <a:rPr lang="en-US" sz="1400" dirty="0">
                <a:latin typeface="Tahoma" panose="020B0604030504040204" pitchFamily="34" charset="0"/>
                <a:ea typeface="Tahoma" panose="020B0604030504040204" pitchFamily="34" charset="0"/>
                <a:cs typeface="Tahoma" panose="020B0604030504040204" pitchFamily="34" charset="0"/>
              </a:rPr>
              <a:t>Taken by: Inspector Lwazi Ntungele</a:t>
            </a:r>
          </a:p>
          <a:p>
            <a:pPr algn="ctr"/>
            <a:r>
              <a:rPr lang="en-US" sz="14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sp>
        <p:nvSpPr>
          <p:cNvPr id="7" name="Rectangle 6">
            <a:extLst>
              <a:ext uri="{FF2B5EF4-FFF2-40B4-BE49-F238E27FC236}">
                <a16:creationId xmlns:a16="http://schemas.microsoft.com/office/drawing/2014/main" id="{B3943005-6423-4AB0-A873-646BC3063FD3}"/>
              </a:ext>
            </a:extLst>
          </p:cNvPr>
          <p:cNvSpPr/>
          <p:nvPr/>
        </p:nvSpPr>
        <p:spPr>
          <a:xfrm>
            <a:off x="1123950" y="1519872"/>
            <a:ext cx="300789" cy="29968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Tahoma" panose="020B0604030504040204" pitchFamily="34" charset="0"/>
                <a:ea typeface="Tahoma" panose="020B0604030504040204" pitchFamily="34" charset="0"/>
                <a:cs typeface="Tahoma" panose="020B0604030504040204" pitchFamily="34" charset="0"/>
              </a:rPr>
              <a:t>1</a:t>
            </a:r>
            <a:endParaRPr lang="en-US" sz="12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a:extLst>
              <a:ext uri="{FF2B5EF4-FFF2-40B4-BE49-F238E27FC236}">
                <a16:creationId xmlns:a16="http://schemas.microsoft.com/office/drawing/2014/main" id="{4B79BB37-B98D-4ABB-A43B-55005081F1BC}"/>
              </a:ext>
            </a:extLst>
          </p:cNvPr>
          <p:cNvSpPr/>
          <p:nvPr/>
        </p:nvSpPr>
        <p:spPr>
          <a:xfrm>
            <a:off x="1123950" y="5643058"/>
            <a:ext cx="300789" cy="29968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Tahoma" panose="020B0604030504040204" pitchFamily="34" charset="0"/>
                <a:ea typeface="Tahoma" panose="020B0604030504040204" pitchFamily="34" charset="0"/>
                <a:cs typeface="Tahoma" panose="020B0604030504040204" pitchFamily="34" charset="0"/>
              </a:rPr>
              <a:t>2</a:t>
            </a:r>
            <a:endParaRPr lang="en-US" sz="12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5" name="Rectangle 14">
            <a:extLst>
              <a:ext uri="{FF2B5EF4-FFF2-40B4-BE49-F238E27FC236}">
                <a16:creationId xmlns:a16="http://schemas.microsoft.com/office/drawing/2014/main" id="{B68E389F-9D4A-4AE5-BA9A-2D445B0F3A70}"/>
              </a:ext>
            </a:extLst>
          </p:cNvPr>
          <p:cNvSpPr/>
          <p:nvPr/>
        </p:nvSpPr>
        <p:spPr>
          <a:xfrm>
            <a:off x="0" y="5148898"/>
            <a:ext cx="6858000" cy="494160"/>
          </a:xfrm>
          <a:prstGeom prst="rect">
            <a:avLst/>
          </a:prstGeom>
          <a:noFill/>
          <a:ln>
            <a:noFill/>
          </a:ln>
        </p:spPr>
        <p:txBody>
          <a:bodyPr anchor="ctr">
            <a:noAutofit/>
          </a:bodyPr>
          <a:lstStyle/>
          <a:p>
            <a:pPr algn="just"/>
            <a:r>
              <a:rPr lang="en-ZA" sz="1100" b="1" dirty="0">
                <a:latin typeface="Tahoma" panose="020B0604030504040204" pitchFamily="34" charset="0"/>
                <a:ea typeface="Tahoma" panose="020B0604030504040204" pitchFamily="34" charset="0"/>
                <a:cs typeface="Tahoma" panose="020B0604030504040204" pitchFamily="34" charset="0"/>
              </a:rPr>
              <a:t>Photograph 1: </a:t>
            </a:r>
            <a:r>
              <a:rPr lang="en-ZA" sz="1100" dirty="0">
                <a:latin typeface="Tahoma" panose="020B0604030504040204" pitchFamily="34" charset="0"/>
                <a:ea typeface="Tahoma" panose="020B0604030504040204" pitchFamily="34" charset="0"/>
                <a:cs typeface="Tahoma" panose="020B0604030504040204" pitchFamily="34" charset="0"/>
              </a:rPr>
              <a:t>Depicting the dog seen in Photograph 1 in the album labelled “Photographic Evidence A”. The dog is lying on top of old, dirty sponge and the area contains various old discarded items and litter, including rusted wiring</a:t>
            </a:r>
          </a:p>
        </p:txBody>
      </p:sp>
      <p:sp>
        <p:nvSpPr>
          <p:cNvPr id="16" name="Rectangle 15">
            <a:extLst>
              <a:ext uri="{FF2B5EF4-FFF2-40B4-BE49-F238E27FC236}">
                <a16:creationId xmlns:a16="http://schemas.microsoft.com/office/drawing/2014/main" id="{C5971801-1C0E-4A61-BB69-D5011956F43A}"/>
              </a:ext>
            </a:extLst>
          </p:cNvPr>
          <p:cNvSpPr/>
          <p:nvPr/>
        </p:nvSpPr>
        <p:spPr>
          <a:xfrm>
            <a:off x="0" y="9272084"/>
            <a:ext cx="6858000" cy="483883"/>
          </a:xfrm>
          <a:prstGeom prst="rect">
            <a:avLst/>
          </a:prstGeom>
          <a:noFill/>
          <a:ln>
            <a:noFill/>
          </a:ln>
        </p:spPr>
        <p:txBody>
          <a:bodyPr anchor="ctr">
            <a:noAutofit/>
          </a:bodyPr>
          <a:lstStyle/>
          <a:p>
            <a:pPr algn="just"/>
            <a:r>
              <a:rPr lang="en-ZA" sz="1100" b="1" dirty="0">
                <a:latin typeface="Tahoma" panose="020B0604030504040204" pitchFamily="34" charset="0"/>
                <a:ea typeface="Tahoma" panose="020B0604030504040204" pitchFamily="34" charset="0"/>
                <a:cs typeface="Tahoma" panose="020B0604030504040204" pitchFamily="34" charset="0"/>
              </a:rPr>
              <a:t>Photograph 2: </a:t>
            </a:r>
            <a:r>
              <a:rPr lang="en-ZA" sz="1100" dirty="0">
                <a:latin typeface="Tahoma" panose="020B0604030504040204" pitchFamily="34" charset="0"/>
                <a:ea typeface="Tahoma" panose="020B0604030504040204" pitchFamily="34" charset="0"/>
                <a:cs typeface="Tahoma" panose="020B0604030504040204" pitchFamily="34" charset="0"/>
              </a:rPr>
              <a:t>Depicting </a:t>
            </a:r>
            <a:r>
              <a:rPr lang="en-GB" sz="1100" dirty="0">
                <a:latin typeface="Tahoma" panose="020B0604030504040204" pitchFamily="34" charset="0"/>
                <a:ea typeface="Tahoma" panose="020B0604030504040204" pitchFamily="34" charset="0"/>
                <a:cs typeface="Tahoma" panose="020B0604030504040204" pitchFamily="34" charset="0"/>
              </a:rPr>
              <a:t>three of the dogs kept on the property (one of which is depicted in Photograph 1). Note the protruding ribs and hips and overall lack of fat and muscle of the black dog as well as the rubbish, rubble, and litter in the area in which the dogs are kept. </a:t>
            </a:r>
            <a:endParaRPr lang="en-ZA" sz="11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75755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E3287CB-9FAA-4222-8670-853A51C649BB}"/>
              </a:ext>
            </a:extLst>
          </p:cNvPr>
          <p:cNvPicPr>
            <a:picLocks noChangeAspect="1"/>
          </p:cNvPicPr>
          <p:nvPr/>
        </p:nvPicPr>
        <p:blipFill>
          <a:blip r:embed="rId3"/>
          <a:stretch>
            <a:fillRect/>
          </a:stretch>
        </p:blipFill>
        <p:spPr>
          <a:xfrm>
            <a:off x="1126072" y="5643058"/>
            <a:ext cx="4838701" cy="3629026"/>
          </a:xfrm>
          <a:prstGeom prst="rect">
            <a:avLst/>
          </a:prstGeom>
        </p:spPr>
      </p:pic>
      <p:pic>
        <p:nvPicPr>
          <p:cNvPr id="4" name="Picture 3">
            <a:extLst>
              <a:ext uri="{FF2B5EF4-FFF2-40B4-BE49-F238E27FC236}">
                <a16:creationId xmlns:a16="http://schemas.microsoft.com/office/drawing/2014/main" id="{63E61F2A-97A6-4297-A324-F43C850D05EA}"/>
              </a:ext>
            </a:extLst>
          </p:cNvPr>
          <p:cNvPicPr>
            <a:picLocks noChangeAspect="1"/>
          </p:cNvPicPr>
          <p:nvPr/>
        </p:nvPicPr>
        <p:blipFill>
          <a:blip r:embed="rId4"/>
          <a:stretch>
            <a:fillRect/>
          </a:stretch>
        </p:blipFill>
        <p:spPr>
          <a:xfrm>
            <a:off x="1123949" y="1520689"/>
            <a:ext cx="4838701" cy="3629026"/>
          </a:xfrm>
          <a:prstGeom prst="rect">
            <a:avLst/>
          </a:prstGeom>
        </p:spPr>
      </p:pic>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379535" y="9633481"/>
            <a:ext cx="478465" cy="272519"/>
          </a:xfrm>
        </p:spPr>
        <p:txBody>
          <a:bodyPr/>
          <a:lstStyle/>
          <a:p>
            <a:fld id="{95044301-A1B2-435E-A6DE-19AB1A2D1CB7}" type="slidenum">
              <a:rPr lang="en-ZA" smtClean="0"/>
              <a:t>2</a:t>
            </a:fld>
            <a:r>
              <a:rPr lang="en-ZA" dirty="0"/>
              <a:t> of 2</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2064801" cy="15619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740566" y="150033"/>
            <a:ext cx="4718135" cy="1261884"/>
          </a:xfrm>
          <a:prstGeom prst="rect">
            <a:avLst/>
          </a:prstGeom>
          <a:noFill/>
        </p:spPr>
        <p:txBody>
          <a:bodyPr wrap="square" rtlCol="0">
            <a:spAutoFit/>
          </a:bodyPr>
          <a:lstStyle/>
          <a:p>
            <a:pPr algn="ctr"/>
            <a:r>
              <a:rPr lang="en-US" sz="2000" b="1" dirty="0">
                <a:latin typeface="Tahoma" panose="020B0604030504040204" pitchFamily="34" charset="0"/>
                <a:ea typeface="Tahoma" panose="020B0604030504040204" pitchFamily="34" charset="0"/>
                <a:cs typeface="Tahoma" panose="020B0604030504040204" pitchFamily="34" charset="0"/>
              </a:rPr>
              <a:t>Photographic Evidence B</a:t>
            </a:r>
            <a:endParaRPr lang="en-US" sz="1100" dirty="0">
              <a:latin typeface="Tahoma" panose="020B0604030504040204" pitchFamily="34" charset="0"/>
              <a:ea typeface="Tahoma" panose="020B0604030504040204" pitchFamily="34" charset="0"/>
              <a:cs typeface="Tahoma" panose="020B0604030504040204" pitchFamily="34" charset="0"/>
            </a:endParaRPr>
          </a:p>
          <a:p>
            <a:pPr algn="ctr"/>
            <a:r>
              <a:rPr lang="en-US" sz="1400" dirty="0">
                <a:latin typeface="Tahoma" panose="020B0604030504040204" pitchFamily="34" charset="0"/>
                <a:ea typeface="Tahoma" panose="020B0604030504040204" pitchFamily="34" charset="0"/>
                <a:cs typeface="Tahoma" panose="020B0604030504040204" pitchFamily="34" charset="0"/>
              </a:rPr>
              <a:t>Date taken: 23 March 2023</a:t>
            </a:r>
          </a:p>
          <a:p>
            <a:pPr algn="ctr"/>
            <a:r>
              <a:rPr lang="en-US" sz="1400" dirty="0">
                <a:latin typeface="Tahoma" panose="020B0604030504040204" pitchFamily="34" charset="0"/>
                <a:ea typeface="Tahoma" panose="020B0604030504040204" pitchFamily="34" charset="0"/>
                <a:cs typeface="Tahoma" panose="020B0604030504040204" pitchFamily="34" charset="0"/>
              </a:rPr>
              <a:t>Address: 6066 Leonard Doman Road, Macassar</a:t>
            </a:r>
          </a:p>
          <a:p>
            <a:pPr algn="ctr"/>
            <a:r>
              <a:rPr lang="en-US" sz="1400" dirty="0">
                <a:latin typeface="Tahoma" panose="020B0604030504040204" pitchFamily="34" charset="0"/>
                <a:ea typeface="Tahoma" panose="020B0604030504040204" pitchFamily="34" charset="0"/>
                <a:cs typeface="Tahoma" panose="020B0604030504040204" pitchFamily="34" charset="0"/>
              </a:rPr>
              <a:t>Taken by: Inspector Lwazi Ntungele</a:t>
            </a:r>
          </a:p>
          <a:p>
            <a:pPr algn="ctr"/>
            <a:r>
              <a:rPr lang="en-US" sz="14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sp>
        <p:nvSpPr>
          <p:cNvPr id="7" name="Rectangle 6">
            <a:extLst>
              <a:ext uri="{FF2B5EF4-FFF2-40B4-BE49-F238E27FC236}">
                <a16:creationId xmlns:a16="http://schemas.microsoft.com/office/drawing/2014/main" id="{B3943005-6423-4AB0-A873-646BC3063FD3}"/>
              </a:ext>
            </a:extLst>
          </p:cNvPr>
          <p:cNvSpPr/>
          <p:nvPr/>
        </p:nvSpPr>
        <p:spPr>
          <a:xfrm>
            <a:off x="1123950" y="1519872"/>
            <a:ext cx="300789" cy="29968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Tahoma" panose="020B0604030504040204" pitchFamily="34" charset="0"/>
                <a:ea typeface="Tahoma" panose="020B0604030504040204" pitchFamily="34" charset="0"/>
                <a:cs typeface="Tahoma" panose="020B0604030504040204" pitchFamily="34" charset="0"/>
              </a:rPr>
              <a:t>3</a:t>
            </a:r>
            <a:endParaRPr lang="en-US" sz="12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a:extLst>
              <a:ext uri="{FF2B5EF4-FFF2-40B4-BE49-F238E27FC236}">
                <a16:creationId xmlns:a16="http://schemas.microsoft.com/office/drawing/2014/main" id="{4B79BB37-B98D-4ABB-A43B-55005081F1BC}"/>
              </a:ext>
            </a:extLst>
          </p:cNvPr>
          <p:cNvSpPr/>
          <p:nvPr/>
        </p:nvSpPr>
        <p:spPr>
          <a:xfrm>
            <a:off x="1123949" y="5643058"/>
            <a:ext cx="300789" cy="29968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Tahoma" panose="020B0604030504040204" pitchFamily="34" charset="0"/>
                <a:ea typeface="Tahoma" panose="020B0604030504040204" pitchFamily="34" charset="0"/>
                <a:cs typeface="Tahoma" panose="020B0604030504040204" pitchFamily="34" charset="0"/>
              </a:rPr>
              <a:t>4</a:t>
            </a:r>
            <a:endParaRPr lang="en-US" sz="12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5" name="Rectangle 14">
            <a:extLst>
              <a:ext uri="{FF2B5EF4-FFF2-40B4-BE49-F238E27FC236}">
                <a16:creationId xmlns:a16="http://schemas.microsoft.com/office/drawing/2014/main" id="{B68E389F-9D4A-4AE5-BA9A-2D445B0F3A70}"/>
              </a:ext>
            </a:extLst>
          </p:cNvPr>
          <p:cNvSpPr/>
          <p:nvPr/>
        </p:nvSpPr>
        <p:spPr>
          <a:xfrm>
            <a:off x="0" y="5148898"/>
            <a:ext cx="6858000" cy="483882"/>
          </a:xfrm>
          <a:prstGeom prst="rect">
            <a:avLst/>
          </a:prstGeom>
          <a:noFill/>
          <a:ln>
            <a:noFill/>
          </a:ln>
        </p:spPr>
        <p:txBody>
          <a:bodyPr anchor="ctr">
            <a:noAutofit/>
          </a:bodyPr>
          <a:lstStyle/>
          <a:p>
            <a:pPr algn="just"/>
            <a:r>
              <a:rPr lang="en-ZA" sz="1100" b="1" dirty="0">
                <a:latin typeface="Tahoma" panose="020B0604030504040204" pitchFamily="34" charset="0"/>
                <a:ea typeface="Tahoma" panose="020B0604030504040204" pitchFamily="34" charset="0"/>
                <a:cs typeface="Tahoma" panose="020B0604030504040204" pitchFamily="34" charset="0"/>
              </a:rPr>
              <a:t>Photograph 3: </a:t>
            </a:r>
            <a:r>
              <a:rPr lang="en-ZA" sz="1100" dirty="0">
                <a:latin typeface="Tahoma" panose="020B0604030504040204" pitchFamily="34" charset="0"/>
                <a:ea typeface="Tahoma" panose="020B0604030504040204" pitchFamily="34" charset="0"/>
                <a:cs typeface="Tahoma" panose="020B0604030504040204" pitchFamily="34" charset="0"/>
              </a:rPr>
              <a:t>Depicting three of the dogs kept on the property. Note the underweight standing on top of something and to the left of the woman. The dog’s spine, hip, and pelvic bones are protruding and the dog’s hind legs lack muscle.    </a:t>
            </a:r>
          </a:p>
        </p:txBody>
      </p:sp>
      <p:sp>
        <p:nvSpPr>
          <p:cNvPr id="16" name="Rectangle 15">
            <a:extLst>
              <a:ext uri="{FF2B5EF4-FFF2-40B4-BE49-F238E27FC236}">
                <a16:creationId xmlns:a16="http://schemas.microsoft.com/office/drawing/2014/main" id="{C5971801-1C0E-4A61-BB69-D5011956F43A}"/>
              </a:ext>
            </a:extLst>
          </p:cNvPr>
          <p:cNvSpPr/>
          <p:nvPr/>
        </p:nvSpPr>
        <p:spPr>
          <a:xfrm>
            <a:off x="0" y="9272084"/>
            <a:ext cx="6858000" cy="483883"/>
          </a:xfrm>
          <a:prstGeom prst="rect">
            <a:avLst/>
          </a:prstGeom>
          <a:noFill/>
          <a:ln>
            <a:noFill/>
          </a:ln>
        </p:spPr>
        <p:txBody>
          <a:bodyPr anchor="ctr">
            <a:noAutofit/>
          </a:bodyPr>
          <a:lstStyle/>
          <a:p>
            <a:pPr algn="just"/>
            <a:r>
              <a:rPr lang="en-ZA" sz="1100" b="1" dirty="0">
                <a:latin typeface="Tahoma" panose="020B0604030504040204" pitchFamily="34" charset="0"/>
                <a:ea typeface="Tahoma" panose="020B0604030504040204" pitchFamily="34" charset="0"/>
                <a:cs typeface="Tahoma" panose="020B0604030504040204" pitchFamily="34" charset="0"/>
              </a:rPr>
              <a:t>Photograph 4: </a:t>
            </a:r>
            <a:r>
              <a:rPr lang="en-ZA" sz="1100" dirty="0">
                <a:latin typeface="Tahoma" panose="020B0604030504040204" pitchFamily="34" charset="0"/>
                <a:ea typeface="Tahoma" panose="020B0604030504040204" pitchFamily="34" charset="0"/>
                <a:cs typeface="Tahoma" panose="020B0604030504040204" pitchFamily="34" charset="0"/>
              </a:rPr>
              <a:t>Depicting </a:t>
            </a:r>
            <a:r>
              <a:rPr lang="en-GB" sz="1100" dirty="0">
                <a:latin typeface="Tahoma" panose="020B0604030504040204" pitchFamily="34" charset="0"/>
                <a:ea typeface="Tahoma" panose="020B0604030504040204" pitchFamily="34" charset="0"/>
                <a:cs typeface="Tahoma" panose="020B0604030504040204" pitchFamily="34" charset="0"/>
              </a:rPr>
              <a:t>the dogs seen in Photograph 3. Note the protruding ribs and pelvic bones of the two (2) dogs in the foreground of the photograph. Additional to their protruding bones, they lack overall fat and muscle. </a:t>
            </a:r>
            <a:endParaRPr lang="en-ZA" sz="11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1636084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C06CF70780D834484A0C2B28A39752D" ma:contentTypeVersion="17" ma:contentTypeDescription="Create a new document." ma:contentTypeScope="" ma:versionID="d7ac8f9860367660fb857d40bf64e608">
  <xsd:schema xmlns:xsd="http://www.w3.org/2001/XMLSchema" xmlns:xs="http://www.w3.org/2001/XMLSchema" xmlns:p="http://schemas.microsoft.com/office/2006/metadata/properties" xmlns:ns2="e3d58a75-6a7c-4f53-9011-1384d746df69" xmlns:ns3="5a8649b5-3a2c-4a75-9f6c-a024b2fcee36" xmlns:ns4="aeb88929-25be-4232-b6fa-512268e975eb" targetNamespace="http://schemas.microsoft.com/office/2006/metadata/properties" ma:root="true" ma:fieldsID="bc95417c46fe1b68ced36c41fd57dfd4" ns2:_="" ns3:_="" ns4:_="">
    <xsd:import namespace="e3d58a75-6a7c-4f53-9011-1384d746df69"/>
    <xsd:import namespace="5a8649b5-3a2c-4a75-9f6c-a024b2fcee36"/>
    <xsd:import namespace="aeb88929-25be-4232-b6fa-512268e975e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4: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d58a75-6a7c-4f53-9011-1384d746df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3baaacb-9ec1-4571-9706-7016f0e94c6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8649b5-3a2c-4a75-9f6c-a024b2fcee3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eb88929-25be-4232-b6fa-512268e975eb"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f3ca01f0-91f0-4a5d-950c-0c34891300b3}" ma:internalName="TaxCatchAll" ma:showField="CatchAllData" ma:web="aeb88929-25be-4232-b6fa-512268e975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eb88929-25be-4232-b6fa-512268e975eb" xsi:nil="true"/>
    <lcf76f155ced4ddcb4097134ff3c332f xmlns="e3d58a75-6a7c-4f53-9011-1384d746df6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41F7AB-94ED-476F-B3DD-BBE0436AC7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3d58a75-6a7c-4f53-9011-1384d746df69"/>
    <ds:schemaRef ds:uri="5a8649b5-3a2c-4a75-9f6c-a024b2fcee36"/>
    <ds:schemaRef ds:uri="aeb88929-25be-4232-b6fa-512268e975e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141701F-2D92-45F7-A218-BD4C59CFD31E}">
  <ds:schemaRefs>
    <ds:schemaRef ds:uri="http://schemas.microsoft.com/office/2006/documentManagement/types"/>
    <ds:schemaRef ds:uri="http://purl.org/dc/dcmitype/"/>
    <ds:schemaRef ds:uri="http://purl.org/dc/elements/1.1/"/>
    <ds:schemaRef ds:uri="http://schemas.openxmlformats.org/package/2006/metadata/core-properties"/>
    <ds:schemaRef ds:uri="http://schemas.microsoft.com/office/infopath/2007/PartnerControls"/>
    <ds:schemaRef ds:uri="http://www.w3.org/XML/1998/namespace"/>
    <ds:schemaRef ds:uri="aeb88929-25be-4232-b6fa-512268e975eb"/>
    <ds:schemaRef ds:uri="http://purl.org/dc/terms/"/>
    <ds:schemaRef ds:uri="5a8649b5-3a2c-4a75-9f6c-a024b2fcee36"/>
    <ds:schemaRef ds:uri="e3d58a75-6a7c-4f53-9011-1384d746df69"/>
    <ds:schemaRef ds:uri="http://schemas.microsoft.com/office/2006/metadata/properties"/>
  </ds:schemaRefs>
</ds:datastoreItem>
</file>

<file path=customXml/itemProps3.xml><?xml version="1.0" encoding="utf-8"?>
<ds:datastoreItem xmlns:ds="http://schemas.openxmlformats.org/officeDocument/2006/customXml" ds:itemID="{5CCE7D6D-957D-4E07-9E56-18ABE2B6E11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692</TotalTime>
  <Words>272</Words>
  <Application>Microsoft Office PowerPoint</Application>
  <PresentationFormat>A4 Paper (210x297 mm)</PresentationFormat>
  <Paragraphs>22</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Tahoma</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Jaco Pieterse  - Cape of Good Hope SPCA</dc:creator>
  <cp:lastModifiedBy>Nicole Venter - Cape of Good Hope SPCA</cp:lastModifiedBy>
  <cp:revision>67</cp:revision>
  <dcterms:created xsi:type="dcterms:W3CDTF">2020-07-23T10:58:57Z</dcterms:created>
  <dcterms:modified xsi:type="dcterms:W3CDTF">2024-01-02T08:13:00Z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0x010100DC06CF70780D834484A0C2B28A39752D</vt:lpwstr>
  </property>
  <property fmtid="{D5CDD505-2E9C-101B-9397-08002B2CF9AE}" pid="3" name="MediaServiceImageTags">
    <vt:lpwstr/>
  </property>
</Properties>
</file>