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4"/>
  </p:sldMasterIdLst>
  <p:notesMasterIdLst>
    <p:notesMasterId r:id="rId7"/>
  </p:notesMasterIdLst>
  <p:sldIdLst>
    <p:sldId id="404" r:id="rId5"/>
    <p:sldId id="405" r:id="rId6"/>
  </p:sldIdLst>
  <p:sldSz cx="6858000" cy="9906000" type="A4"/>
  <p:notesSz cx="6858000" cy="9144000"/>
  <p:photoAlbum showCaptions="1" layout="2pic"/>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0BDDD4-3315-45CA-A78D-92E36E62ACA2}" v="25" dt="2023-09-01T14:12:07.3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8" d="100"/>
          <a:sy n="48" d="100"/>
        </p:scale>
        <p:origin x="2358"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5E0E29-6394-4D06-9341-16F670425D8F}" type="datetimeFigureOut">
              <a:rPr lang="en-ZA" smtClean="0"/>
              <a:t>2024/01/02</a:t>
            </a:fld>
            <a:endParaRPr lang="en-ZA"/>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40B252-0D3A-4DB0-AB8C-170E29B01AD9}" type="slidenum">
              <a:rPr lang="en-ZA" smtClean="0"/>
              <a:t>‹#›</a:t>
            </a:fld>
            <a:endParaRPr lang="en-ZA"/>
          </a:p>
        </p:txBody>
      </p:sp>
    </p:spTree>
    <p:extLst>
      <p:ext uri="{BB962C8B-B14F-4D97-AF65-F5344CB8AC3E}">
        <p14:creationId xmlns:p14="http://schemas.microsoft.com/office/powerpoint/2010/main" val="2149359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D840B252-0D3A-4DB0-AB8C-170E29B01AD9}" type="slidenum">
              <a:rPr lang="en-ZA" smtClean="0"/>
              <a:t>1</a:t>
            </a:fld>
            <a:endParaRPr lang="en-ZA"/>
          </a:p>
        </p:txBody>
      </p:sp>
    </p:spTree>
    <p:extLst>
      <p:ext uri="{BB962C8B-B14F-4D97-AF65-F5344CB8AC3E}">
        <p14:creationId xmlns:p14="http://schemas.microsoft.com/office/powerpoint/2010/main" val="6630466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D840B252-0D3A-4DB0-AB8C-170E29B01AD9}" type="slidenum">
              <a:rPr lang="en-ZA" smtClean="0"/>
              <a:t>2</a:t>
            </a:fld>
            <a:endParaRPr lang="en-ZA"/>
          </a:p>
        </p:txBody>
      </p:sp>
    </p:spTree>
    <p:extLst>
      <p:ext uri="{BB962C8B-B14F-4D97-AF65-F5344CB8AC3E}">
        <p14:creationId xmlns:p14="http://schemas.microsoft.com/office/powerpoint/2010/main" val="38154799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3243676-0E3F-4850-8674-276C40FA76CC}" type="datetime1">
              <a:rPr lang="en-ZA" smtClean="0"/>
              <a:t>2024/01/02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39039226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BE405DE-B2AA-48F6-90DD-4BD38B156FC2}" type="datetime1">
              <a:rPr lang="en-ZA" smtClean="0"/>
              <a:t>2024/01/02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2853091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4126A-B664-4EC1-A568-17CF3052CAFA}" type="datetime1">
              <a:rPr lang="en-ZA" smtClean="0"/>
              <a:t>2024/01/02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25712136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696FDAC-C780-4279-9A56-F958F3C967E1}" type="datetime1">
              <a:rPr lang="en-ZA" smtClean="0"/>
              <a:t>2024/01/02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8005461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D037F98-8156-43E1-AD13-6790857D17A7}" type="datetime1">
              <a:rPr lang="en-ZA" smtClean="0"/>
              <a:t>2024/01/02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792176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6A774C-702F-42EE-92F2-C27B85058D3E}" type="datetime1">
              <a:rPr lang="en-ZA" smtClean="0"/>
              <a:t>2024/01/02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19906704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C3976C7-D73E-4FED-B694-390055E15D51}" type="datetime1">
              <a:rPr lang="en-ZA" smtClean="0"/>
              <a:t>2024/01/02</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4605081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E08CA1-0334-4CB0-94AF-38602A92B86D}" type="datetime1">
              <a:rPr lang="en-ZA" smtClean="0"/>
              <a:t>2024/01/02</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33395692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A5E54B-F17C-4793-BAE7-55EE3BBFAAF0}" type="datetime1">
              <a:rPr lang="en-ZA" smtClean="0"/>
              <a:t>2024/01/02</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39747034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3AD4123E-E3A2-4CDE-8F0E-0C1897698B56}" type="datetime1">
              <a:rPr lang="en-ZA" smtClean="0"/>
              <a:t>2024/01/02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2378854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F6FC0BC7-CE51-41E3-9E05-E19C8583984A}" type="datetime1">
              <a:rPr lang="en-ZA" smtClean="0"/>
              <a:t>2024/01/02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15641214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D7134211-BCD7-431E-8972-4604D057DBDE}" type="datetime1">
              <a:rPr lang="en-ZA" smtClean="0"/>
              <a:t>2024/01/02</a:t>
            </a:fld>
            <a:endParaRPr lang="en-ZA"/>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95044301-A1B2-435E-A6DE-19AB1A2D1CB7}" type="slidenum">
              <a:rPr lang="en-ZA" smtClean="0"/>
              <a:t>‹#›</a:t>
            </a:fld>
            <a:endParaRPr lang="en-ZA"/>
          </a:p>
        </p:txBody>
      </p:sp>
    </p:spTree>
    <p:extLst>
      <p:ext uri="{BB962C8B-B14F-4D97-AF65-F5344CB8AC3E}">
        <p14:creationId xmlns:p14="http://schemas.microsoft.com/office/powerpoint/2010/main" val="224254619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A7A7DC9-A23D-4B61-B25B-73BBE544500F}"/>
              </a:ext>
            </a:extLst>
          </p:cNvPr>
          <p:cNvPicPr>
            <a:picLocks noChangeAspect="1"/>
          </p:cNvPicPr>
          <p:nvPr/>
        </p:nvPicPr>
        <p:blipFill>
          <a:blip r:embed="rId3"/>
          <a:stretch>
            <a:fillRect/>
          </a:stretch>
        </p:blipFill>
        <p:spPr>
          <a:xfrm>
            <a:off x="1123949" y="5643058"/>
            <a:ext cx="4838701" cy="3629026"/>
          </a:xfrm>
          <a:prstGeom prst="rect">
            <a:avLst/>
          </a:prstGeom>
        </p:spPr>
      </p:pic>
      <p:pic>
        <p:nvPicPr>
          <p:cNvPr id="4" name="Picture 3">
            <a:extLst>
              <a:ext uri="{FF2B5EF4-FFF2-40B4-BE49-F238E27FC236}">
                <a16:creationId xmlns:a16="http://schemas.microsoft.com/office/drawing/2014/main" id="{50D40BF9-0D40-4865-A727-7939A577FA7B}"/>
              </a:ext>
            </a:extLst>
          </p:cNvPr>
          <p:cNvPicPr>
            <a:picLocks noChangeAspect="1"/>
          </p:cNvPicPr>
          <p:nvPr/>
        </p:nvPicPr>
        <p:blipFill>
          <a:blip r:embed="rId4"/>
          <a:stretch>
            <a:fillRect/>
          </a:stretch>
        </p:blipFill>
        <p:spPr>
          <a:xfrm>
            <a:off x="1123950" y="1561950"/>
            <a:ext cx="4838700" cy="3629025"/>
          </a:xfrm>
          <a:prstGeom prst="rect">
            <a:avLst/>
          </a:prstGeom>
        </p:spPr>
      </p:pic>
      <p:sp>
        <p:nvSpPr>
          <p:cNvPr id="2" name="Slide Number Placeholder 1">
            <a:extLst>
              <a:ext uri="{FF2B5EF4-FFF2-40B4-BE49-F238E27FC236}">
                <a16:creationId xmlns:a16="http://schemas.microsoft.com/office/drawing/2014/main" id="{3FA316F2-16EF-44A9-8BBD-257CBC369A8D}"/>
              </a:ext>
            </a:extLst>
          </p:cNvPr>
          <p:cNvSpPr>
            <a:spLocks noGrp="1"/>
          </p:cNvSpPr>
          <p:nvPr>
            <p:ph type="sldNum" sz="quarter" idx="12"/>
          </p:nvPr>
        </p:nvSpPr>
        <p:spPr>
          <a:xfrm>
            <a:off x="6379535" y="9633481"/>
            <a:ext cx="478465" cy="272519"/>
          </a:xfrm>
        </p:spPr>
        <p:txBody>
          <a:bodyPr/>
          <a:lstStyle/>
          <a:p>
            <a:fld id="{95044301-A1B2-435E-A6DE-19AB1A2D1CB7}" type="slidenum">
              <a:rPr lang="en-ZA" smtClean="0"/>
              <a:t>1</a:t>
            </a:fld>
            <a:r>
              <a:rPr lang="en-ZA" dirty="0"/>
              <a:t> of 2</a:t>
            </a:r>
          </a:p>
        </p:txBody>
      </p:sp>
      <p:pic>
        <p:nvPicPr>
          <p:cNvPr id="11" name="Picture 10">
            <a:extLst>
              <a:ext uri="{FF2B5EF4-FFF2-40B4-BE49-F238E27FC236}">
                <a16:creationId xmlns:a16="http://schemas.microsoft.com/office/drawing/2014/main" id="{3453B4E1-5BAD-4995-BD94-C93A0A961E0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2064801" cy="1561950"/>
          </a:xfrm>
          <a:prstGeom prst="rect">
            <a:avLst/>
          </a:prstGeom>
        </p:spPr>
      </p:pic>
      <p:sp>
        <p:nvSpPr>
          <p:cNvPr id="12" name="TextBox 11">
            <a:extLst>
              <a:ext uri="{FF2B5EF4-FFF2-40B4-BE49-F238E27FC236}">
                <a16:creationId xmlns:a16="http://schemas.microsoft.com/office/drawing/2014/main" id="{D011AC31-F70A-49EC-8B73-F75BBDA09ADD}"/>
              </a:ext>
            </a:extLst>
          </p:cNvPr>
          <p:cNvSpPr txBox="1"/>
          <p:nvPr/>
        </p:nvSpPr>
        <p:spPr>
          <a:xfrm>
            <a:off x="1740566" y="150033"/>
            <a:ext cx="4718135" cy="1261884"/>
          </a:xfrm>
          <a:prstGeom prst="rect">
            <a:avLst/>
          </a:prstGeom>
          <a:noFill/>
        </p:spPr>
        <p:txBody>
          <a:bodyPr wrap="square" rtlCol="0">
            <a:spAutoFit/>
          </a:bodyPr>
          <a:lstStyle/>
          <a:p>
            <a:pPr algn="ctr"/>
            <a:r>
              <a:rPr lang="en-US" sz="2000" b="1" dirty="0">
                <a:latin typeface="Tahoma" panose="020B0604030504040204" pitchFamily="34" charset="0"/>
                <a:ea typeface="Tahoma" panose="020B0604030504040204" pitchFamily="34" charset="0"/>
                <a:cs typeface="Tahoma" panose="020B0604030504040204" pitchFamily="34" charset="0"/>
              </a:rPr>
              <a:t>Photographic Evidence A</a:t>
            </a:r>
            <a:endParaRPr lang="en-US" sz="1100" dirty="0">
              <a:latin typeface="Tahoma" panose="020B0604030504040204" pitchFamily="34" charset="0"/>
              <a:ea typeface="Tahoma" panose="020B0604030504040204" pitchFamily="34" charset="0"/>
              <a:cs typeface="Tahoma" panose="020B0604030504040204" pitchFamily="34" charset="0"/>
            </a:endParaRPr>
          </a:p>
          <a:p>
            <a:pPr algn="ctr"/>
            <a:r>
              <a:rPr lang="en-US" sz="1400" dirty="0">
                <a:latin typeface="Tahoma" panose="020B0604030504040204" pitchFamily="34" charset="0"/>
                <a:ea typeface="Tahoma" panose="020B0604030504040204" pitchFamily="34" charset="0"/>
                <a:cs typeface="Tahoma" panose="020B0604030504040204" pitchFamily="34" charset="0"/>
              </a:rPr>
              <a:t>Date taken: 23 February 2023</a:t>
            </a:r>
          </a:p>
          <a:p>
            <a:pPr algn="ctr"/>
            <a:r>
              <a:rPr lang="en-US" sz="1400" dirty="0">
                <a:latin typeface="Tahoma" panose="020B0604030504040204" pitchFamily="34" charset="0"/>
                <a:ea typeface="Tahoma" panose="020B0604030504040204" pitchFamily="34" charset="0"/>
                <a:cs typeface="Tahoma" panose="020B0604030504040204" pitchFamily="34" charset="0"/>
              </a:rPr>
              <a:t>Address: 6066 Leonard Doman Road, Macassar</a:t>
            </a:r>
          </a:p>
          <a:p>
            <a:pPr algn="ctr"/>
            <a:r>
              <a:rPr lang="en-US" sz="1400" dirty="0">
                <a:latin typeface="Tahoma" panose="020B0604030504040204" pitchFamily="34" charset="0"/>
                <a:ea typeface="Tahoma" panose="020B0604030504040204" pitchFamily="34" charset="0"/>
                <a:cs typeface="Tahoma" panose="020B0604030504040204" pitchFamily="34" charset="0"/>
              </a:rPr>
              <a:t>Taken by: Inspector Lwazi Ntungele</a:t>
            </a:r>
          </a:p>
          <a:p>
            <a:pPr algn="ctr"/>
            <a:r>
              <a:rPr lang="en-US" sz="1400" dirty="0">
                <a:latin typeface="Tahoma" panose="020B0604030504040204" pitchFamily="34" charset="0"/>
                <a:ea typeface="Tahoma" panose="020B0604030504040204" pitchFamily="34" charset="0"/>
                <a:cs typeface="Tahoma" panose="020B0604030504040204" pitchFamily="34" charset="0"/>
              </a:rPr>
              <a:t>Taken with: Samsung Galaxy A23 Cellular Phone Camera</a:t>
            </a:r>
          </a:p>
        </p:txBody>
      </p:sp>
      <p:sp>
        <p:nvSpPr>
          <p:cNvPr id="7" name="Rectangle 6">
            <a:extLst>
              <a:ext uri="{FF2B5EF4-FFF2-40B4-BE49-F238E27FC236}">
                <a16:creationId xmlns:a16="http://schemas.microsoft.com/office/drawing/2014/main" id="{B3943005-6423-4AB0-A873-646BC3063FD3}"/>
              </a:ext>
            </a:extLst>
          </p:cNvPr>
          <p:cNvSpPr/>
          <p:nvPr/>
        </p:nvSpPr>
        <p:spPr>
          <a:xfrm>
            <a:off x="1123950" y="1562142"/>
            <a:ext cx="300789" cy="29968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Tahoma" panose="020B0604030504040204" pitchFamily="34" charset="0"/>
                <a:ea typeface="Tahoma" panose="020B0604030504040204" pitchFamily="34" charset="0"/>
                <a:cs typeface="Tahoma" panose="020B0604030504040204" pitchFamily="34" charset="0"/>
              </a:rPr>
              <a:t>1</a:t>
            </a:r>
            <a:endParaRPr lang="en-US" sz="12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4" name="Rectangle 13">
            <a:extLst>
              <a:ext uri="{FF2B5EF4-FFF2-40B4-BE49-F238E27FC236}">
                <a16:creationId xmlns:a16="http://schemas.microsoft.com/office/drawing/2014/main" id="{4B79BB37-B98D-4ABB-A43B-55005081F1BC}"/>
              </a:ext>
            </a:extLst>
          </p:cNvPr>
          <p:cNvSpPr/>
          <p:nvPr/>
        </p:nvSpPr>
        <p:spPr>
          <a:xfrm>
            <a:off x="1123950" y="5643058"/>
            <a:ext cx="300789" cy="29968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Tahoma" panose="020B0604030504040204" pitchFamily="34" charset="0"/>
                <a:ea typeface="Tahoma" panose="020B0604030504040204" pitchFamily="34" charset="0"/>
                <a:cs typeface="Tahoma" panose="020B0604030504040204" pitchFamily="34" charset="0"/>
              </a:rPr>
              <a:t>2</a:t>
            </a:r>
            <a:endParaRPr lang="en-US" sz="12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5" name="Rectangle 14">
            <a:extLst>
              <a:ext uri="{FF2B5EF4-FFF2-40B4-BE49-F238E27FC236}">
                <a16:creationId xmlns:a16="http://schemas.microsoft.com/office/drawing/2014/main" id="{B68E389F-9D4A-4AE5-BA9A-2D445B0F3A70}"/>
              </a:ext>
            </a:extLst>
          </p:cNvPr>
          <p:cNvSpPr/>
          <p:nvPr/>
        </p:nvSpPr>
        <p:spPr>
          <a:xfrm>
            <a:off x="0" y="5193152"/>
            <a:ext cx="6858000" cy="361397"/>
          </a:xfrm>
          <a:prstGeom prst="rect">
            <a:avLst/>
          </a:prstGeom>
          <a:noFill/>
          <a:ln>
            <a:noFill/>
          </a:ln>
        </p:spPr>
        <p:txBody>
          <a:bodyPr anchor="ctr">
            <a:noAutofit/>
          </a:bodyPr>
          <a:lstStyle/>
          <a:p>
            <a:pPr algn="just"/>
            <a:r>
              <a:rPr lang="en-ZA" sz="1200" b="1" dirty="0">
                <a:latin typeface="Tahoma" panose="020B0604030504040204" pitchFamily="34" charset="0"/>
                <a:ea typeface="Tahoma" panose="020B0604030504040204" pitchFamily="34" charset="0"/>
                <a:cs typeface="Tahoma" panose="020B0604030504040204" pitchFamily="34" charset="0"/>
              </a:rPr>
              <a:t>Photograph 1: </a:t>
            </a:r>
            <a:r>
              <a:rPr lang="en-ZA" sz="1200" dirty="0">
                <a:latin typeface="Tahoma" panose="020B0604030504040204" pitchFamily="34" charset="0"/>
                <a:ea typeface="Tahoma" panose="020B0604030504040204" pitchFamily="34" charset="0"/>
                <a:cs typeface="Tahoma" panose="020B0604030504040204" pitchFamily="34" charset="0"/>
              </a:rPr>
              <a:t>Depicting </a:t>
            </a:r>
            <a:r>
              <a:rPr lang="en-GB" sz="1200" dirty="0">
                <a:latin typeface="Tahoma" panose="020B0604030504040204" pitchFamily="34" charset="0"/>
                <a:ea typeface="Tahoma" panose="020B0604030504040204" pitchFamily="34" charset="0"/>
                <a:cs typeface="Tahoma" panose="020B0604030504040204" pitchFamily="34" charset="0"/>
              </a:rPr>
              <a:t>one of the dog’s kept in a dirty area on the above-mentioned property (6066 Leonard Doman Road, Macassar). Note the various litter and rubbish around the dog. </a:t>
            </a:r>
            <a:endParaRPr lang="en-ZA" sz="1200" dirty="0">
              <a:latin typeface="Tahoma" panose="020B0604030504040204" pitchFamily="34" charset="0"/>
              <a:ea typeface="Tahoma" panose="020B0604030504040204" pitchFamily="34" charset="0"/>
              <a:cs typeface="Tahoma" panose="020B0604030504040204" pitchFamily="34" charset="0"/>
            </a:endParaRPr>
          </a:p>
        </p:txBody>
      </p:sp>
      <p:sp>
        <p:nvSpPr>
          <p:cNvPr id="16" name="Rectangle 15">
            <a:extLst>
              <a:ext uri="{FF2B5EF4-FFF2-40B4-BE49-F238E27FC236}">
                <a16:creationId xmlns:a16="http://schemas.microsoft.com/office/drawing/2014/main" id="{C5971801-1C0E-4A61-BB69-D5011956F43A}"/>
              </a:ext>
            </a:extLst>
          </p:cNvPr>
          <p:cNvSpPr/>
          <p:nvPr/>
        </p:nvSpPr>
        <p:spPr>
          <a:xfrm>
            <a:off x="0" y="9272084"/>
            <a:ext cx="6858000" cy="361397"/>
          </a:xfrm>
          <a:prstGeom prst="rect">
            <a:avLst/>
          </a:prstGeom>
          <a:noFill/>
          <a:ln>
            <a:noFill/>
          </a:ln>
        </p:spPr>
        <p:txBody>
          <a:bodyPr anchor="ctr">
            <a:noAutofit/>
          </a:bodyPr>
          <a:lstStyle/>
          <a:p>
            <a:pPr algn="just"/>
            <a:r>
              <a:rPr lang="en-ZA" sz="1200" b="1" dirty="0">
                <a:latin typeface="Tahoma" panose="020B0604030504040204" pitchFamily="34" charset="0"/>
                <a:ea typeface="Tahoma" panose="020B0604030504040204" pitchFamily="34" charset="0"/>
                <a:cs typeface="Tahoma" panose="020B0604030504040204" pitchFamily="34" charset="0"/>
              </a:rPr>
              <a:t>Photograph 2: </a:t>
            </a:r>
            <a:r>
              <a:rPr lang="en-ZA" sz="1200" dirty="0">
                <a:latin typeface="Tahoma" panose="020B0604030504040204" pitchFamily="34" charset="0"/>
                <a:ea typeface="Tahoma" panose="020B0604030504040204" pitchFamily="34" charset="0"/>
                <a:cs typeface="Tahoma" panose="020B0604030504040204" pitchFamily="34" charset="0"/>
              </a:rPr>
              <a:t>Depicting </a:t>
            </a:r>
            <a:r>
              <a:rPr lang="en-GB" sz="1200" dirty="0">
                <a:latin typeface="Tahoma" panose="020B0604030504040204" pitchFamily="34" charset="0"/>
                <a:ea typeface="Tahoma" panose="020B0604030504040204" pitchFamily="34" charset="0"/>
                <a:cs typeface="Tahoma" panose="020B0604030504040204" pitchFamily="34" charset="0"/>
              </a:rPr>
              <a:t>another dog kept in a dirty area on the above-mentioned property (6066 Leonard Doman Road, Macassar). Note the various litter and rubbish around the dog. </a:t>
            </a:r>
            <a:endParaRPr lang="en-ZA" sz="1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2757559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B401D0D-C9A6-47C2-87E6-BD3E37D22EF9}"/>
              </a:ext>
            </a:extLst>
          </p:cNvPr>
          <p:cNvPicPr>
            <a:picLocks noChangeAspect="1"/>
          </p:cNvPicPr>
          <p:nvPr/>
        </p:nvPicPr>
        <p:blipFill>
          <a:blip r:embed="rId3"/>
          <a:stretch>
            <a:fillRect/>
          </a:stretch>
        </p:blipFill>
        <p:spPr>
          <a:xfrm>
            <a:off x="1123948" y="5763299"/>
            <a:ext cx="4838701" cy="3629026"/>
          </a:xfrm>
          <a:prstGeom prst="rect">
            <a:avLst/>
          </a:prstGeom>
        </p:spPr>
      </p:pic>
      <p:pic>
        <p:nvPicPr>
          <p:cNvPr id="3" name="Picture 2">
            <a:extLst>
              <a:ext uri="{FF2B5EF4-FFF2-40B4-BE49-F238E27FC236}">
                <a16:creationId xmlns:a16="http://schemas.microsoft.com/office/drawing/2014/main" id="{129F26C1-EC80-48BF-8241-221D9DB39945}"/>
              </a:ext>
            </a:extLst>
          </p:cNvPr>
          <p:cNvPicPr>
            <a:picLocks noChangeAspect="1"/>
          </p:cNvPicPr>
          <p:nvPr/>
        </p:nvPicPr>
        <p:blipFill>
          <a:blip r:embed="rId4"/>
          <a:stretch>
            <a:fillRect/>
          </a:stretch>
        </p:blipFill>
        <p:spPr>
          <a:xfrm>
            <a:off x="1123949" y="1561950"/>
            <a:ext cx="4838701" cy="3629026"/>
          </a:xfrm>
          <a:prstGeom prst="rect">
            <a:avLst/>
          </a:prstGeom>
        </p:spPr>
      </p:pic>
      <p:sp>
        <p:nvSpPr>
          <p:cNvPr id="2" name="Slide Number Placeholder 1">
            <a:extLst>
              <a:ext uri="{FF2B5EF4-FFF2-40B4-BE49-F238E27FC236}">
                <a16:creationId xmlns:a16="http://schemas.microsoft.com/office/drawing/2014/main" id="{3FA316F2-16EF-44A9-8BBD-257CBC369A8D}"/>
              </a:ext>
            </a:extLst>
          </p:cNvPr>
          <p:cNvSpPr>
            <a:spLocks noGrp="1"/>
          </p:cNvSpPr>
          <p:nvPr>
            <p:ph type="sldNum" sz="quarter" idx="12"/>
          </p:nvPr>
        </p:nvSpPr>
        <p:spPr>
          <a:xfrm>
            <a:off x="6379535" y="9654363"/>
            <a:ext cx="478465" cy="251637"/>
          </a:xfrm>
        </p:spPr>
        <p:txBody>
          <a:bodyPr/>
          <a:lstStyle/>
          <a:p>
            <a:fld id="{95044301-A1B2-435E-A6DE-19AB1A2D1CB7}" type="slidenum">
              <a:rPr lang="en-ZA" smtClean="0"/>
              <a:t>2</a:t>
            </a:fld>
            <a:r>
              <a:rPr lang="en-ZA" dirty="0"/>
              <a:t> of 2</a:t>
            </a:r>
          </a:p>
        </p:txBody>
      </p:sp>
      <p:pic>
        <p:nvPicPr>
          <p:cNvPr id="11" name="Picture 10">
            <a:extLst>
              <a:ext uri="{FF2B5EF4-FFF2-40B4-BE49-F238E27FC236}">
                <a16:creationId xmlns:a16="http://schemas.microsoft.com/office/drawing/2014/main" id="{3453B4E1-5BAD-4995-BD94-C93A0A961E0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2064801" cy="1561950"/>
          </a:xfrm>
          <a:prstGeom prst="rect">
            <a:avLst/>
          </a:prstGeom>
        </p:spPr>
      </p:pic>
      <p:sp>
        <p:nvSpPr>
          <p:cNvPr id="12" name="TextBox 11">
            <a:extLst>
              <a:ext uri="{FF2B5EF4-FFF2-40B4-BE49-F238E27FC236}">
                <a16:creationId xmlns:a16="http://schemas.microsoft.com/office/drawing/2014/main" id="{D011AC31-F70A-49EC-8B73-F75BBDA09ADD}"/>
              </a:ext>
            </a:extLst>
          </p:cNvPr>
          <p:cNvSpPr txBox="1"/>
          <p:nvPr/>
        </p:nvSpPr>
        <p:spPr>
          <a:xfrm>
            <a:off x="1740566" y="150033"/>
            <a:ext cx="4718135" cy="1261884"/>
          </a:xfrm>
          <a:prstGeom prst="rect">
            <a:avLst/>
          </a:prstGeom>
          <a:noFill/>
        </p:spPr>
        <p:txBody>
          <a:bodyPr wrap="square" rtlCol="0">
            <a:spAutoFit/>
          </a:bodyPr>
          <a:lstStyle/>
          <a:p>
            <a:pPr algn="ctr"/>
            <a:r>
              <a:rPr lang="en-US" sz="2000" b="1" dirty="0">
                <a:latin typeface="Tahoma" panose="020B0604030504040204" pitchFamily="34" charset="0"/>
                <a:ea typeface="Tahoma" panose="020B0604030504040204" pitchFamily="34" charset="0"/>
                <a:cs typeface="Tahoma" panose="020B0604030504040204" pitchFamily="34" charset="0"/>
              </a:rPr>
              <a:t>Photographic Evidence A</a:t>
            </a:r>
            <a:endParaRPr lang="en-US" sz="1100" dirty="0">
              <a:latin typeface="Tahoma" panose="020B0604030504040204" pitchFamily="34" charset="0"/>
              <a:ea typeface="Tahoma" panose="020B0604030504040204" pitchFamily="34" charset="0"/>
              <a:cs typeface="Tahoma" panose="020B0604030504040204" pitchFamily="34" charset="0"/>
            </a:endParaRPr>
          </a:p>
          <a:p>
            <a:pPr algn="ctr"/>
            <a:r>
              <a:rPr lang="en-US" sz="1400" dirty="0">
                <a:latin typeface="Tahoma" panose="020B0604030504040204" pitchFamily="34" charset="0"/>
                <a:ea typeface="Tahoma" panose="020B0604030504040204" pitchFamily="34" charset="0"/>
                <a:cs typeface="Tahoma" panose="020B0604030504040204" pitchFamily="34" charset="0"/>
              </a:rPr>
              <a:t>Date taken: 23 February 2023</a:t>
            </a:r>
          </a:p>
          <a:p>
            <a:pPr algn="ctr"/>
            <a:r>
              <a:rPr lang="en-US" sz="1400" dirty="0">
                <a:latin typeface="Tahoma" panose="020B0604030504040204" pitchFamily="34" charset="0"/>
                <a:ea typeface="Tahoma" panose="020B0604030504040204" pitchFamily="34" charset="0"/>
                <a:cs typeface="Tahoma" panose="020B0604030504040204" pitchFamily="34" charset="0"/>
              </a:rPr>
              <a:t>Address: 6066 Leonard Doman Road, Macassar</a:t>
            </a:r>
          </a:p>
          <a:p>
            <a:pPr algn="ctr"/>
            <a:r>
              <a:rPr lang="en-US" sz="1400" dirty="0">
                <a:latin typeface="Tahoma" panose="020B0604030504040204" pitchFamily="34" charset="0"/>
                <a:ea typeface="Tahoma" panose="020B0604030504040204" pitchFamily="34" charset="0"/>
                <a:cs typeface="Tahoma" panose="020B0604030504040204" pitchFamily="34" charset="0"/>
              </a:rPr>
              <a:t>Taken by: Inspector Lwazi Ntungele</a:t>
            </a:r>
          </a:p>
          <a:p>
            <a:pPr algn="ctr"/>
            <a:r>
              <a:rPr lang="en-US" sz="1400" dirty="0">
                <a:latin typeface="Tahoma" panose="020B0604030504040204" pitchFamily="34" charset="0"/>
                <a:ea typeface="Tahoma" panose="020B0604030504040204" pitchFamily="34" charset="0"/>
                <a:cs typeface="Tahoma" panose="020B0604030504040204" pitchFamily="34" charset="0"/>
              </a:rPr>
              <a:t>Taken with: Samsung Galaxy A23 Cellular Phone Camera</a:t>
            </a:r>
          </a:p>
        </p:txBody>
      </p:sp>
      <p:sp>
        <p:nvSpPr>
          <p:cNvPr id="7" name="Rectangle 6">
            <a:extLst>
              <a:ext uri="{FF2B5EF4-FFF2-40B4-BE49-F238E27FC236}">
                <a16:creationId xmlns:a16="http://schemas.microsoft.com/office/drawing/2014/main" id="{B3943005-6423-4AB0-A873-646BC3063FD3}"/>
              </a:ext>
            </a:extLst>
          </p:cNvPr>
          <p:cNvSpPr/>
          <p:nvPr/>
        </p:nvSpPr>
        <p:spPr>
          <a:xfrm>
            <a:off x="1123950" y="1562142"/>
            <a:ext cx="300789" cy="29968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Tahoma" panose="020B0604030504040204" pitchFamily="34" charset="0"/>
                <a:ea typeface="Tahoma" panose="020B0604030504040204" pitchFamily="34" charset="0"/>
                <a:cs typeface="Tahoma" panose="020B0604030504040204" pitchFamily="34" charset="0"/>
              </a:rPr>
              <a:t>3</a:t>
            </a:r>
            <a:endParaRPr lang="en-US" sz="12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4" name="Rectangle 13">
            <a:extLst>
              <a:ext uri="{FF2B5EF4-FFF2-40B4-BE49-F238E27FC236}">
                <a16:creationId xmlns:a16="http://schemas.microsoft.com/office/drawing/2014/main" id="{4B79BB37-B98D-4ABB-A43B-55005081F1BC}"/>
              </a:ext>
            </a:extLst>
          </p:cNvPr>
          <p:cNvSpPr/>
          <p:nvPr/>
        </p:nvSpPr>
        <p:spPr>
          <a:xfrm>
            <a:off x="1123950" y="5763299"/>
            <a:ext cx="300789" cy="29968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Tahoma" panose="020B0604030504040204" pitchFamily="34" charset="0"/>
                <a:ea typeface="Tahoma" panose="020B0604030504040204" pitchFamily="34" charset="0"/>
                <a:cs typeface="Tahoma" panose="020B0604030504040204" pitchFamily="34" charset="0"/>
              </a:rPr>
              <a:t>4</a:t>
            </a:r>
            <a:endParaRPr lang="en-US" sz="12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5" name="Rectangle 14">
            <a:extLst>
              <a:ext uri="{FF2B5EF4-FFF2-40B4-BE49-F238E27FC236}">
                <a16:creationId xmlns:a16="http://schemas.microsoft.com/office/drawing/2014/main" id="{B68E389F-9D4A-4AE5-BA9A-2D445B0F3A70}"/>
              </a:ext>
            </a:extLst>
          </p:cNvPr>
          <p:cNvSpPr/>
          <p:nvPr/>
        </p:nvSpPr>
        <p:spPr>
          <a:xfrm>
            <a:off x="0" y="5193152"/>
            <a:ext cx="6858000" cy="527164"/>
          </a:xfrm>
          <a:prstGeom prst="rect">
            <a:avLst/>
          </a:prstGeom>
          <a:noFill/>
          <a:ln>
            <a:noFill/>
          </a:ln>
        </p:spPr>
        <p:txBody>
          <a:bodyPr anchor="ctr">
            <a:noAutofit/>
          </a:bodyPr>
          <a:lstStyle/>
          <a:p>
            <a:pPr algn="just"/>
            <a:r>
              <a:rPr lang="en-ZA" sz="1200" b="1" dirty="0">
                <a:latin typeface="Tahoma" panose="020B0604030504040204" pitchFamily="34" charset="0"/>
                <a:ea typeface="Tahoma" panose="020B0604030504040204" pitchFamily="34" charset="0"/>
                <a:cs typeface="Tahoma" panose="020B0604030504040204" pitchFamily="34" charset="0"/>
              </a:rPr>
              <a:t>Photograph 3: </a:t>
            </a:r>
            <a:r>
              <a:rPr lang="en-ZA" sz="1200" dirty="0">
                <a:latin typeface="Tahoma" panose="020B0604030504040204" pitchFamily="34" charset="0"/>
                <a:ea typeface="Tahoma" panose="020B0604030504040204" pitchFamily="34" charset="0"/>
                <a:cs typeface="Tahoma" panose="020B0604030504040204" pitchFamily="34" charset="0"/>
              </a:rPr>
              <a:t>Depicting </a:t>
            </a:r>
            <a:r>
              <a:rPr lang="en-GB" sz="1200" dirty="0">
                <a:latin typeface="Tahoma" panose="020B0604030504040204" pitchFamily="34" charset="0"/>
                <a:ea typeface="Tahoma" panose="020B0604030504040204" pitchFamily="34" charset="0"/>
                <a:cs typeface="Tahoma" panose="020B0604030504040204" pitchFamily="34" charset="0"/>
              </a:rPr>
              <a:t>a third dog kept in a dirty area on the above-mentioned property (6066 Leonard Doman Road, Macassar). Note the dog’s protruding ribs and spine and its overall lack of fat and muscle. Note the various litter and rubbish around the dog. </a:t>
            </a:r>
            <a:endParaRPr lang="en-ZA" sz="1200" dirty="0">
              <a:latin typeface="Tahoma" panose="020B0604030504040204" pitchFamily="34" charset="0"/>
              <a:ea typeface="Tahoma" panose="020B0604030504040204" pitchFamily="34" charset="0"/>
              <a:cs typeface="Tahoma" panose="020B0604030504040204" pitchFamily="34" charset="0"/>
            </a:endParaRPr>
          </a:p>
        </p:txBody>
      </p:sp>
      <p:sp>
        <p:nvSpPr>
          <p:cNvPr id="16" name="Rectangle 15">
            <a:extLst>
              <a:ext uri="{FF2B5EF4-FFF2-40B4-BE49-F238E27FC236}">
                <a16:creationId xmlns:a16="http://schemas.microsoft.com/office/drawing/2014/main" id="{C5971801-1C0E-4A61-BB69-D5011956F43A}"/>
              </a:ext>
            </a:extLst>
          </p:cNvPr>
          <p:cNvSpPr/>
          <p:nvPr/>
        </p:nvSpPr>
        <p:spPr>
          <a:xfrm>
            <a:off x="0" y="9394570"/>
            <a:ext cx="6858000" cy="361397"/>
          </a:xfrm>
          <a:prstGeom prst="rect">
            <a:avLst/>
          </a:prstGeom>
          <a:noFill/>
          <a:ln>
            <a:noFill/>
          </a:ln>
        </p:spPr>
        <p:txBody>
          <a:bodyPr anchor="ctr">
            <a:noAutofit/>
          </a:bodyPr>
          <a:lstStyle/>
          <a:p>
            <a:pPr algn="just"/>
            <a:r>
              <a:rPr lang="en-ZA" sz="1200" b="1" dirty="0">
                <a:latin typeface="Tahoma" panose="020B0604030504040204" pitchFamily="34" charset="0"/>
                <a:ea typeface="Tahoma" panose="020B0604030504040204" pitchFamily="34" charset="0"/>
                <a:cs typeface="Tahoma" panose="020B0604030504040204" pitchFamily="34" charset="0"/>
              </a:rPr>
              <a:t>Photograph 4: </a:t>
            </a:r>
            <a:r>
              <a:rPr lang="en-ZA" sz="1200" dirty="0">
                <a:latin typeface="Tahoma" panose="020B0604030504040204" pitchFamily="34" charset="0"/>
                <a:ea typeface="Tahoma" panose="020B0604030504040204" pitchFamily="34" charset="0"/>
                <a:cs typeface="Tahoma" panose="020B0604030504040204" pitchFamily="34" charset="0"/>
              </a:rPr>
              <a:t>Depicting </a:t>
            </a:r>
            <a:r>
              <a:rPr lang="en-GB" sz="1200" dirty="0">
                <a:latin typeface="Tahoma" panose="020B0604030504040204" pitchFamily="34" charset="0"/>
                <a:ea typeface="Tahoma" panose="020B0604030504040204" pitchFamily="34" charset="0"/>
                <a:cs typeface="Tahoma" panose="020B0604030504040204" pitchFamily="34" charset="0"/>
              </a:rPr>
              <a:t>some of the accumulated rubbish, rubble, and litter on the above-mentioned property on which the dogs seen in Photographs 1 to 3 are kept. </a:t>
            </a:r>
            <a:endParaRPr lang="en-ZA" sz="1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85512659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aeb88929-25be-4232-b6fa-512268e975eb" xsi:nil="true"/>
    <lcf76f155ced4ddcb4097134ff3c332f xmlns="e3d58a75-6a7c-4f53-9011-1384d746df69">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C06CF70780D834484A0C2B28A39752D" ma:contentTypeVersion="17" ma:contentTypeDescription="Create a new document." ma:contentTypeScope="" ma:versionID="d7ac8f9860367660fb857d40bf64e608">
  <xsd:schema xmlns:xsd="http://www.w3.org/2001/XMLSchema" xmlns:xs="http://www.w3.org/2001/XMLSchema" xmlns:p="http://schemas.microsoft.com/office/2006/metadata/properties" xmlns:ns2="e3d58a75-6a7c-4f53-9011-1384d746df69" xmlns:ns3="5a8649b5-3a2c-4a75-9f6c-a024b2fcee36" xmlns:ns4="aeb88929-25be-4232-b6fa-512268e975eb" targetNamespace="http://schemas.microsoft.com/office/2006/metadata/properties" ma:root="true" ma:fieldsID="bc95417c46fe1b68ced36c41fd57dfd4" ns2:_="" ns3:_="" ns4:_="">
    <xsd:import namespace="e3d58a75-6a7c-4f53-9011-1384d746df69"/>
    <xsd:import namespace="5a8649b5-3a2c-4a75-9f6c-a024b2fcee36"/>
    <xsd:import namespace="aeb88929-25be-4232-b6fa-512268e975e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4: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d58a75-6a7c-4f53-9011-1384d746df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3baaacb-9ec1-4571-9706-7016f0e94c6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a8649b5-3a2c-4a75-9f6c-a024b2fcee36"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eb88929-25be-4232-b6fa-512268e975eb"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f3ca01f0-91f0-4a5d-950c-0c34891300b3}" ma:internalName="TaxCatchAll" ma:showField="CatchAllData" ma:web="aeb88929-25be-4232-b6fa-512268e975e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CCE7D6D-957D-4E07-9E56-18ABE2B6E11C}">
  <ds:schemaRefs>
    <ds:schemaRef ds:uri="http://schemas.microsoft.com/sharepoint/v3/contenttype/forms"/>
  </ds:schemaRefs>
</ds:datastoreItem>
</file>

<file path=customXml/itemProps2.xml><?xml version="1.0" encoding="utf-8"?>
<ds:datastoreItem xmlns:ds="http://schemas.openxmlformats.org/officeDocument/2006/customXml" ds:itemID="{0141701F-2D92-45F7-A218-BD4C59CFD31E}">
  <ds:schemaRefs>
    <ds:schemaRef ds:uri="http://schemas.microsoft.com/office/2006/documentManagement/types"/>
    <ds:schemaRef ds:uri="http://purl.org/dc/dcmitype/"/>
    <ds:schemaRef ds:uri="http://purl.org/dc/elements/1.1/"/>
    <ds:schemaRef ds:uri="http://schemas.openxmlformats.org/package/2006/metadata/core-properties"/>
    <ds:schemaRef ds:uri="http://schemas.microsoft.com/office/infopath/2007/PartnerControls"/>
    <ds:schemaRef ds:uri="http://www.w3.org/XML/1998/namespace"/>
    <ds:schemaRef ds:uri="aeb88929-25be-4232-b6fa-512268e975eb"/>
    <ds:schemaRef ds:uri="http://purl.org/dc/terms/"/>
    <ds:schemaRef ds:uri="5a8649b5-3a2c-4a75-9f6c-a024b2fcee36"/>
    <ds:schemaRef ds:uri="e3d58a75-6a7c-4f53-9011-1384d746df69"/>
    <ds:schemaRef ds:uri="http://schemas.microsoft.com/office/2006/metadata/properties"/>
  </ds:schemaRefs>
</ds:datastoreItem>
</file>

<file path=customXml/itemProps3.xml><?xml version="1.0" encoding="utf-8"?>
<ds:datastoreItem xmlns:ds="http://schemas.openxmlformats.org/officeDocument/2006/customXml" ds:itemID="{9641F7AB-94ED-476F-B3DD-BBE0436AC7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3d58a75-6a7c-4f53-9011-1384d746df69"/>
    <ds:schemaRef ds:uri="5a8649b5-3a2c-4a75-9f6c-a024b2fcee36"/>
    <ds:schemaRef ds:uri="aeb88929-25be-4232-b6fa-512268e975e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671</TotalTime>
  <Words>225</Words>
  <Application>Microsoft Office PowerPoint</Application>
  <PresentationFormat>A4 Paper (210x297 mm)</PresentationFormat>
  <Paragraphs>22</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Calibri Light</vt:lpstr>
      <vt:lpstr>Tahoma</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Jaco Pieterse  - Cape of Good Hope SPCA</dc:creator>
  <cp:lastModifiedBy>Nicole Venter - Cape of Good Hope SPCA</cp:lastModifiedBy>
  <cp:revision>65</cp:revision>
  <dcterms:created xsi:type="dcterms:W3CDTF">2020-07-23T10:58:57Z</dcterms:created>
  <dcterms:modified xsi:type="dcterms:W3CDTF">2024-01-02T08:11:55Z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0x010100DC06CF70780D834484A0C2B28A39752D</vt:lpwstr>
  </property>
  <property fmtid="{D5CDD505-2E9C-101B-9397-08002B2CF9AE}" pid="3" name="MediaServiceImageTags">
    <vt:lpwstr/>
  </property>
</Properties>
</file>